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slides/slide4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2" r:id="rId1"/>
  </p:sldMasterIdLst>
  <p:notesMasterIdLst>
    <p:notesMasterId r:id="rId46"/>
  </p:notesMasterIdLst>
  <p:sldIdLst>
    <p:sldId id="296" r:id="rId2"/>
    <p:sldId id="300" r:id="rId3"/>
    <p:sldId id="310" r:id="rId4"/>
    <p:sldId id="309" r:id="rId5"/>
    <p:sldId id="311" r:id="rId6"/>
    <p:sldId id="312" r:id="rId7"/>
    <p:sldId id="288" r:id="rId8"/>
    <p:sldId id="289" r:id="rId9"/>
    <p:sldId id="290" r:id="rId10"/>
    <p:sldId id="291" r:id="rId11"/>
    <p:sldId id="292" r:id="rId12"/>
    <p:sldId id="293" r:id="rId13"/>
    <p:sldId id="301" r:id="rId14"/>
    <p:sldId id="307" r:id="rId15"/>
    <p:sldId id="305" r:id="rId16"/>
    <p:sldId id="308" r:id="rId17"/>
    <p:sldId id="257" r:id="rId18"/>
    <p:sldId id="306" r:id="rId19"/>
    <p:sldId id="258" r:id="rId20"/>
    <p:sldId id="260" r:id="rId21"/>
    <p:sldId id="261" r:id="rId22"/>
    <p:sldId id="262" r:id="rId23"/>
    <p:sldId id="263" r:id="rId24"/>
    <p:sldId id="264" r:id="rId25"/>
    <p:sldId id="266" r:id="rId26"/>
    <p:sldId id="268" r:id="rId27"/>
    <p:sldId id="303" r:id="rId28"/>
    <p:sldId id="269" r:id="rId29"/>
    <p:sldId id="270" r:id="rId30"/>
    <p:sldId id="271"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304" r:id="rId44"/>
    <p:sldId id="298"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p:cViewPr varScale="1">
        <p:scale>
          <a:sx n="68" d="100"/>
          <a:sy n="68" d="100"/>
        </p:scale>
        <p:origin x="-1446" y="-96"/>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F5A4CD-D956-4DEC-A4C6-0CA93D24BCEE}" type="datetimeFigureOut">
              <a:rPr lang="en-US" smtClean="0"/>
              <a:pPr/>
              <a:t>2/4/2016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824BF0C-2C7E-469A-B266-F39116FE07D3}"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824BF0C-2C7E-469A-B266-F39116FE07D3}"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99B3ABF-A424-49CF-BBE4-A8D7A5EA8A61}" type="datetime12">
              <a:rPr lang="en-US" smtClean="0"/>
              <a:pPr/>
              <a:t>8:12 AM</a:t>
            </a:fld>
            <a:endParaRPr lang="en-US"/>
          </a:p>
        </p:txBody>
      </p:sp>
      <p:sp>
        <p:nvSpPr>
          <p:cNvPr id="5" name="Footer Placeholder 4"/>
          <p:cNvSpPr>
            <a:spLocks noGrp="1"/>
          </p:cNvSpPr>
          <p:nvPr>
            <p:ph type="ftr" sz="quarter" idx="11"/>
          </p:nvPr>
        </p:nvSpPr>
        <p:spPr/>
        <p:txBody>
          <a:bodyPr/>
          <a:lstStyle/>
          <a:p>
            <a:r>
              <a:rPr lang="vi-VN" smtClean="0"/>
              <a:t>THƯỢNG TÁ: NGUYỄN ĐỨC HUY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34FA582-6A67-42AC-9DB7-5ED8824B385C}" type="datetime12">
              <a:rPr lang="en-US" smtClean="0"/>
              <a:pPr/>
              <a:t>8:12 AM</a:t>
            </a:fld>
            <a:endParaRPr lang="en-US"/>
          </a:p>
        </p:txBody>
      </p:sp>
      <p:sp>
        <p:nvSpPr>
          <p:cNvPr id="5" name="Footer Placeholder 4"/>
          <p:cNvSpPr>
            <a:spLocks noGrp="1"/>
          </p:cNvSpPr>
          <p:nvPr>
            <p:ph type="ftr" sz="quarter" idx="11"/>
          </p:nvPr>
        </p:nvSpPr>
        <p:spPr/>
        <p:txBody>
          <a:bodyPr/>
          <a:lstStyle/>
          <a:p>
            <a:r>
              <a:rPr lang="vi-VN" smtClean="0"/>
              <a:t>THƯỢNG TÁ: NGUYỄN ĐỨC HUY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9C71058-BB23-49E6-BB74-B171C8013622}" type="datetime12">
              <a:rPr lang="en-US" smtClean="0"/>
              <a:pPr/>
              <a:t>8:12 AM</a:t>
            </a:fld>
            <a:endParaRPr lang="en-US"/>
          </a:p>
        </p:txBody>
      </p:sp>
      <p:sp>
        <p:nvSpPr>
          <p:cNvPr id="5" name="Footer Placeholder 4"/>
          <p:cNvSpPr>
            <a:spLocks noGrp="1"/>
          </p:cNvSpPr>
          <p:nvPr>
            <p:ph type="ftr" sz="quarter" idx="11"/>
          </p:nvPr>
        </p:nvSpPr>
        <p:spPr/>
        <p:txBody>
          <a:bodyPr/>
          <a:lstStyle/>
          <a:p>
            <a:r>
              <a:rPr lang="vi-VN" smtClean="0"/>
              <a:t>THƯỢNG TÁ: NGUYỄN ĐỨC HUY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169DA07-FCC4-4CAF-9057-11DCCBD39AA7}" type="datetime12">
              <a:rPr lang="en-US" smtClean="0"/>
              <a:pPr/>
              <a:t>8:12 AM</a:t>
            </a:fld>
            <a:endParaRPr lang="en-US"/>
          </a:p>
        </p:txBody>
      </p:sp>
      <p:sp>
        <p:nvSpPr>
          <p:cNvPr id="5" name="Footer Placeholder 4"/>
          <p:cNvSpPr>
            <a:spLocks noGrp="1"/>
          </p:cNvSpPr>
          <p:nvPr>
            <p:ph type="ftr" sz="quarter" idx="11"/>
          </p:nvPr>
        </p:nvSpPr>
        <p:spPr/>
        <p:txBody>
          <a:bodyPr/>
          <a:lstStyle/>
          <a:p>
            <a:r>
              <a:rPr lang="vi-VN" smtClean="0"/>
              <a:t>THƯỢNG TÁ: NGUYỄN ĐỨC HUY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784D8F3-3C38-434C-9A92-4F561D69E300}" type="datetime12">
              <a:rPr lang="en-US" smtClean="0"/>
              <a:pPr/>
              <a:t>8:12 AM</a:t>
            </a:fld>
            <a:endParaRPr lang="en-US"/>
          </a:p>
        </p:txBody>
      </p:sp>
      <p:sp>
        <p:nvSpPr>
          <p:cNvPr id="5" name="Footer Placeholder 4"/>
          <p:cNvSpPr>
            <a:spLocks noGrp="1"/>
          </p:cNvSpPr>
          <p:nvPr>
            <p:ph type="ftr" sz="quarter" idx="11"/>
          </p:nvPr>
        </p:nvSpPr>
        <p:spPr/>
        <p:txBody>
          <a:bodyPr/>
          <a:lstStyle/>
          <a:p>
            <a:r>
              <a:rPr lang="vi-VN" smtClean="0"/>
              <a:t>THƯỢNG TÁ: NGUYỄN ĐỨC HUY</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801FFC7E-E5CE-4865-9832-E4301B64008C}" type="datetime12">
              <a:rPr lang="en-US" smtClean="0"/>
              <a:pPr/>
              <a:t>8:12 AM</a:t>
            </a:fld>
            <a:endParaRPr lang="en-US"/>
          </a:p>
        </p:txBody>
      </p:sp>
      <p:sp>
        <p:nvSpPr>
          <p:cNvPr id="6" name="Footer Placeholder 5"/>
          <p:cNvSpPr>
            <a:spLocks noGrp="1"/>
          </p:cNvSpPr>
          <p:nvPr>
            <p:ph type="ftr" sz="quarter" idx="11"/>
          </p:nvPr>
        </p:nvSpPr>
        <p:spPr/>
        <p:txBody>
          <a:bodyPr/>
          <a:lstStyle/>
          <a:p>
            <a:r>
              <a:rPr lang="vi-VN" smtClean="0"/>
              <a:t>THƯỢNG TÁ: NGUYỄN ĐỨC HUY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F19951-F24B-40F2-9182-C688C8AD85C4}" type="datetime12">
              <a:rPr lang="en-US" smtClean="0"/>
              <a:pPr/>
              <a:t>8:12 AM</a:t>
            </a:fld>
            <a:endParaRPr lang="en-US"/>
          </a:p>
        </p:txBody>
      </p:sp>
      <p:sp>
        <p:nvSpPr>
          <p:cNvPr id="8" name="Footer Placeholder 7"/>
          <p:cNvSpPr>
            <a:spLocks noGrp="1"/>
          </p:cNvSpPr>
          <p:nvPr>
            <p:ph type="ftr" sz="quarter" idx="11"/>
          </p:nvPr>
        </p:nvSpPr>
        <p:spPr/>
        <p:txBody>
          <a:bodyPr/>
          <a:lstStyle/>
          <a:p>
            <a:r>
              <a:rPr lang="vi-VN" smtClean="0"/>
              <a:t>THƯỢNG TÁ: NGUYỄN ĐỨC HUY</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D38EA26-1A14-4DD9-8F7B-490C85432A1F}" type="datetime12">
              <a:rPr lang="en-US" smtClean="0"/>
              <a:pPr/>
              <a:t>8:12 AM</a:t>
            </a:fld>
            <a:endParaRPr lang="en-US"/>
          </a:p>
        </p:txBody>
      </p:sp>
      <p:sp>
        <p:nvSpPr>
          <p:cNvPr id="4" name="Footer Placeholder 3"/>
          <p:cNvSpPr>
            <a:spLocks noGrp="1"/>
          </p:cNvSpPr>
          <p:nvPr>
            <p:ph type="ftr" sz="quarter" idx="11"/>
          </p:nvPr>
        </p:nvSpPr>
        <p:spPr/>
        <p:txBody>
          <a:bodyPr/>
          <a:lstStyle/>
          <a:p>
            <a:r>
              <a:rPr lang="vi-VN" smtClean="0"/>
              <a:t>THƯỢNG TÁ: NGUYỄN ĐỨC HUY</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9629F5B-6C15-490D-87B5-7A73ACB7633A}" type="datetime12">
              <a:rPr lang="en-US" smtClean="0"/>
              <a:pPr/>
              <a:t>8:12 AM</a:t>
            </a:fld>
            <a:endParaRPr lang="en-US"/>
          </a:p>
        </p:txBody>
      </p:sp>
      <p:sp>
        <p:nvSpPr>
          <p:cNvPr id="3" name="Footer Placeholder 2"/>
          <p:cNvSpPr>
            <a:spLocks noGrp="1"/>
          </p:cNvSpPr>
          <p:nvPr>
            <p:ph type="ftr" sz="quarter" idx="11"/>
          </p:nvPr>
        </p:nvSpPr>
        <p:spPr/>
        <p:txBody>
          <a:bodyPr/>
          <a:lstStyle/>
          <a:p>
            <a:r>
              <a:rPr lang="vi-VN" smtClean="0"/>
              <a:t>THƯỢNG TÁ: NGUYỄN ĐỨC HUY</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E7136B4-1ECF-455A-8E24-221DA2137E16}" type="datetime12">
              <a:rPr lang="en-US" smtClean="0"/>
              <a:pPr/>
              <a:t>8:12 AM</a:t>
            </a:fld>
            <a:endParaRPr lang="en-US"/>
          </a:p>
        </p:txBody>
      </p:sp>
      <p:sp>
        <p:nvSpPr>
          <p:cNvPr id="6" name="Footer Placeholder 5"/>
          <p:cNvSpPr>
            <a:spLocks noGrp="1"/>
          </p:cNvSpPr>
          <p:nvPr>
            <p:ph type="ftr" sz="quarter" idx="11"/>
          </p:nvPr>
        </p:nvSpPr>
        <p:spPr/>
        <p:txBody>
          <a:bodyPr/>
          <a:lstStyle/>
          <a:p>
            <a:r>
              <a:rPr lang="vi-VN" smtClean="0"/>
              <a:t>THƯỢNG TÁ: NGUYỄN ĐỨC HUY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B7CD831-A490-4E38-B413-6E17D605DA89}" type="datetime12">
              <a:rPr lang="en-US" smtClean="0"/>
              <a:pPr/>
              <a:t>8:12 AM</a:t>
            </a:fld>
            <a:endParaRPr lang="en-US"/>
          </a:p>
        </p:txBody>
      </p:sp>
      <p:sp>
        <p:nvSpPr>
          <p:cNvPr id="6" name="Footer Placeholder 5"/>
          <p:cNvSpPr>
            <a:spLocks noGrp="1"/>
          </p:cNvSpPr>
          <p:nvPr>
            <p:ph type="ftr" sz="quarter" idx="11"/>
          </p:nvPr>
        </p:nvSpPr>
        <p:spPr/>
        <p:txBody>
          <a:bodyPr/>
          <a:lstStyle/>
          <a:p>
            <a:r>
              <a:rPr lang="vi-VN" smtClean="0"/>
              <a:t>THƯỢNG TÁ: NGUYỄN ĐỨC HUY</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37117D-361B-49E8-A1AB-146AFB06D225}" type="datetime12">
              <a:rPr lang="en-US" smtClean="0"/>
              <a:pPr/>
              <a:t>8:12 AM</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vi-VN" smtClean="0"/>
              <a:t>THƯỢNG TÁ: NGUYỄN ĐỨC HUY</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Lst>
  <p:hf sldNum="0" hdr="0" ft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7" Type="http://schemas.openxmlformats.org/officeDocument/2006/relationships/slide" Target="slide4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26.xml"/><Relationship Id="rId5" Type="http://schemas.openxmlformats.org/officeDocument/2006/relationships/slide" Target="slide17.xml"/><Relationship Id="rId4" Type="http://schemas.openxmlformats.org/officeDocument/2006/relationships/slide" Target="slide7.xml"/></Relationships>
</file>

<file path=ppt/slides/_rels/slide10.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1.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 Target="slide1.xml"/><Relationship Id="rId2" Type="http://schemas.openxmlformats.org/officeDocument/2006/relationships/slide" Target="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slide" Target="slide9.xml"/><Relationship Id="rId7" Type="http://schemas.openxmlformats.org/officeDocument/2006/relationships/slide" Target="slide13.xml"/><Relationship Id="rId2" Type="http://schemas.openxmlformats.org/officeDocument/2006/relationships/slide" Target="slide8.xml"/><Relationship Id="rId1" Type="http://schemas.openxmlformats.org/officeDocument/2006/relationships/slideLayout" Target="../slideLayouts/slideLayout2.xml"/><Relationship Id="rId6" Type="http://schemas.openxmlformats.org/officeDocument/2006/relationships/slide" Target="slide12.xml"/><Relationship Id="rId5" Type="http://schemas.openxmlformats.org/officeDocument/2006/relationships/slide" Target="slide11.xml"/><Relationship Id="rId4" Type="http://schemas.openxmlformats.org/officeDocument/2006/relationships/slide" Target="slide10.xml"/></Relationships>
</file>

<file path=ppt/slides/_rels/slide8.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slide" Target="slide1.xml"/></Relationships>
</file>

<file path=ppt/slides/_rels/slide9.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slide" Target="slid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TẬP HUẤN CÁN BỘ NĂM 2016</a:t>
            </a:r>
            <a:endParaRPr lang="en-US" b="1" dirty="0"/>
          </a:p>
        </p:txBody>
      </p:sp>
      <p:sp>
        <p:nvSpPr>
          <p:cNvPr id="3" name="Content Placeholder 2"/>
          <p:cNvSpPr>
            <a:spLocks noGrp="1"/>
          </p:cNvSpPr>
          <p:nvPr>
            <p:ph idx="1"/>
          </p:nvPr>
        </p:nvSpPr>
        <p:spPr>
          <a:xfrm>
            <a:off x="457200" y="1492250"/>
            <a:ext cx="8229600" cy="4525963"/>
          </a:xfrm>
        </p:spPr>
        <p:txBody>
          <a:bodyPr>
            <a:noAutofit/>
          </a:bodyPr>
          <a:lstStyle/>
          <a:p>
            <a:r>
              <a:rPr lang="en-US" b="1" dirty="0" err="1" smtClean="0"/>
              <a:t>Bài</a:t>
            </a:r>
            <a:r>
              <a:rPr lang="en-US" b="1" dirty="0" smtClean="0"/>
              <a:t> </a:t>
            </a:r>
            <a:r>
              <a:rPr lang="en-US" b="1" dirty="0" err="1" smtClean="0"/>
              <a:t>giảng</a:t>
            </a:r>
            <a:r>
              <a:rPr lang="en-US" b="1" dirty="0" smtClean="0"/>
              <a:t>: </a:t>
            </a:r>
            <a:r>
              <a:rPr lang="en-US" b="1" dirty="0" err="1" smtClean="0"/>
              <a:t>Giới</a:t>
            </a:r>
            <a:r>
              <a:rPr lang="en-US" b="1" dirty="0" smtClean="0"/>
              <a:t> </a:t>
            </a:r>
            <a:r>
              <a:rPr lang="en-US" b="1" dirty="0" err="1" smtClean="0"/>
              <a:t>thiệu</a:t>
            </a:r>
            <a:r>
              <a:rPr lang="en-US" b="1" dirty="0" smtClean="0"/>
              <a:t> </a:t>
            </a:r>
            <a:r>
              <a:rPr lang="en-US" b="1" dirty="0" err="1" smtClean="0"/>
              <a:t>hê</a:t>
            </a:r>
            <a:r>
              <a:rPr lang="en-US" b="1" dirty="0" smtClean="0"/>
              <a:t>̣ </a:t>
            </a:r>
            <a:r>
              <a:rPr lang="en-US" b="1" dirty="0" err="1" smtClean="0"/>
              <a:t>thống</a:t>
            </a:r>
            <a:r>
              <a:rPr lang="en-US" b="1" dirty="0" smtClean="0"/>
              <a:t> </a:t>
            </a:r>
            <a:r>
              <a:rPr lang="en-US" b="1" dirty="0" err="1" smtClean="0"/>
              <a:t>thông</a:t>
            </a:r>
            <a:r>
              <a:rPr lang="en-US" b="1" dirty="0" smtClean="0"/>
              <a:t> tin </a:t>
            </a:r>
            <a:r>
              <a:rPr lang="en-US" b="1" dirty="0" err="1" smtClean="0"/>
              <a:t>tàu</a:t>
            </a:r>
            <a:r>
              <a:rPr lang="en-US" b="1" dirty="0" smtClean="0"/>
              <a:t> P</a:t>
            </a:r>
          </a:p>
          <a:p>
            <a:r>
              <a:rPr lang="en-US" b="1" dirty="0" err="1" smtClean="0"/>
              <a:t>Phần</a:t>
            </a:r>
            <a:r>
              <a:rPr lang="en-US" b="1" dirty="0" smtClean="0"/>
              <a:t> 1: </a:t>
            </a:r>
            <a:r>
              <a:rPr lang="en-US" b="1" dirty="0" err="1" smtClean="0"/>
              <a:t>Mục</a:t>
            </a:r>
            <a:r>
              <a:rPr lang="en-US" b="1" dirty="0" smtClean="0"/>
              <a:t> </a:t>
            </a:r>
            <a:r>
              <a:rPr lang="en-US" b="1" dirty="0" err="1" smtClean="0"/>
              <a:t>đích</a:t>
            </a:r>
            <a:r>
              <a:rPr lang="en-US" b="1" dirty="0" smtClean="0"/>
              <a:t>, </a:t>
            </a:r>
            <a:r>
              <a:rPr lang="en-US" b="1" dirty="0" err="1" smtClean="0"/>
              <a:t>yêu</a:t>
            </a:r>
            <a:r>
              <a:rPr lang="en-US" b="1" dirty="0" smtClean="0"/>
              <a:t> </a:t>
            </a:r>
            <a:r>
              <a:rPr lang="en-US" b="1" dirty="0" err="1" smtClean="0"/>
              <a:t>cầu</a:t>
            </a:r>
            <a:endParaRPr lang="en-US" b="1" dirty="0" smtClean="0"/>
          </a:p>
          <a:p>
            <a:r>
              <a:rPr lang="en-US" b="1" dirty="0" err="1" smtClean="0"/>
              <a:t>Phần</a:t>
            </a:r>
            <a:r>
              <a:rPr lang="en-US" b="1" dirty="0" smtClean="0"/>
              <a:t> 2: </a:t>
            </a:r>
            <a:r>
              <a:rPr lang="en-US" b="1" dirty="0" err="1" smtClean="0"/>
              <a:t>Nội</a:t>
            </a:r>
            <a:r>
              <a:rPr lang="en-US" b="1" dirty="0" smtClean="0"/>
              <a:t> dung </a:t>
            </a:r>
            <a:r>
              <a:rPr lang="en-US" b="1" dirty="0" err="1" smtClean="0"/>
              <a:t>huấn</a:t>
            </a:r>
            <a:r>
              <a:rPr lang="en-US" b="1" dirty="0" smtClean="0"/>
              <a:t> </a:t>
            </a:r>
            <a:r>
              <a:rPr lang="en-US" b="1" dirty="0" err="1" smtClean="0"/>
              <a:t>luyện</a:t>
            </a:r>
            <a:endParaRPr lang="en-US" b="1" dirty="0" smtClean="0"/>
          </a:p>
          <a:p>
            <a:pPr>
              <a:buNone/>
            </a:pPr>
            <a:r>
              <a:rPr lang="en-US" b="1" dirty="0" smtClean="0"/>
              <a:t>	</a:t>
            </a:r>
            <a:r>
              <a:rPr lang="en-US" sz="2800" dirty="0" smtClean="0"/>
              <a:t>- </a:t>
            </a:r>
            <a:r>
              <a:rPr lang="en-US" sz="2800" dirty="0" smtClean="0">
                <a:cs typeface="Times New Roman" pitchFamily="18" charset="0"/>
              </a:rPr>
              <a:t>VĐHL 1. </a:t>
            </a:r>
            <a:r>
              <a:rPr lang="en-US" sz="2800" dirty="0" err="1" smtClean="0">
                <a:cs typeface="Times New Roman" pitchFamily="18" charset="0"/>
              </a:rPr>
              <a:t>Tổng</a:t>
            </a:r>
            <a:r>
              <a:rPr lang="en-US" sz="2800" dirty="0" smtClean="0">
                <a:cs typeface="Times New Roman" pitchFamily="18" charset="0"/>
              </a:rPr>
              <a:t> </a:t>
            </a:r>
            <a:r>
              <a:rPr lang="en-US" sz="2800" dirty="0" err="1" smtClean="0">
                <a:cs typeface="Times New Roman" pitchFamily="18" charset="0"/>
              </a:rPr>
              <a:t>quan</a:t>
            </a:r>
            <a:r>
              <a:rPr lang="en-US" sz="2800" dirty="0" smtClean="0">
                <a:cs typeface="Times New Roman" pitchFamily="18" charset="0"/>
              </a:rPr>
              <a:t> </a:t>
            </a:r>
            <a:r>
              <a:rPr lang="en-US" sz="2800" dirty="0" err="1" smtClean="0">
                <a:cs typeface="Times New Roman" pitchFamily="18" charset="0"/>
              </a:rPr>
              <a:t>vê</a:t>
            </a:r>
            <a:r>
              <a:rPr lang="en-US" sz="2800" dirty="0" smtClean="0">
                <a:cs typeface="Times New Roman" pitchFamily="18" charset="0"/>
              </a:rPr>
              <a:t>̀ </a:t>
            </a:r>
            <a:r>
              <a:rPr lang="en-US" sz="2800" dirty="0" err="1" smtClean="0">
                <a:cs typeface="Times New Roman" pitchFamily="18" charset="0"/>
              </a:rPr>
              <a:t>hê</a:t>
            </a:r>
            <a:r>
              <a:rPr lang="en-US" sz="2800" dirty="0" smtClean="0">
                <a:cs typeface="Times New Roman" pitchFamily="18" charset="0"/>
              </a:rPr>
              <a:t>̣ </a:t>
            </a:r>
            <a:r>
              <a:rPr lang="en-US" sz="2800" dirty="0" err="1" smtClean="0">
                <a:cs typeface="Times New Roman" pitchFamily="18" charset="0"/>
              </a:rPr>
              <a:t>thống</a:t>
            </a:r>
            <a:r>
              <a:rPr lang="en-US" sz="2800" dirty="0" smtClean="0">
                <a:cs typeface="Times New Roman" pitchFamily="18" charset="0"/>
              </a:rPr>
              <a:t> </a:t>
            </a:r>
            <a:r>
              <a:rPr lang="en-US" sz="2800" dirty="0" err="1" smtClean="0">
                <a:cs typeface="Times New Roman" pitchFamily="18" charset="0"/>
              </a:rPr>
              <a:t>thông</a:t>
            </a:r>
            <a:r>
              <a:rPr lang="en-US" sz="2800" dirty="0" smtClean="0">
                <a:cs typeface="Times New Roman" pitchFamily="18" charset="0"/>
              </a:rPr>
              <a:t> tin </a:t>
            </a:r>
            <a:r>
              <a:rPr lang="en-US" sz="2800" dirty="0" err="1" smtClean="0">
                <a:cs typeface="Times New Roman" pitchFamily="18" charset="0"/>
              </a:rPr>
              <a:t>tàu</a:t>
            </a:r>
            <a:r>
              <a:rPr lang="en-US" sz="2800" dirty="0" smtClean="0">
                <a:cs typeface="Times New Roman" pitchFamily="18" charset="0"/>
              </a:rPr>
              <a:t> P</a:t>
            </a:r>
          </a:p>
          <a:p>
            <a:pPr>
              <a:buNone/>
            </a:pPr>
            <a:r>
              <a:rPr lang="en-US" sz="2800" dirty="0" smtClean="0">
                <a:cs typeface="Times New Roman" pitchFamily="18" charset="0"/>
              </a:rPr>
              <a:t>	- VĐHL 2. </a:t>
            </a:r>
            <a:r>
              <a:rPr lang="en-US" sz="2800" dirty="0" err="1" smtClean="0">
                <a:cs typeface="Times New Roman" pitchFamily="18" charset="0"/>
              </a:rPr>
              <a:t>Giới</a:t>
            </a:r>
            <a:r>
              <a:rPr lang="en-US" sz="2800" dirty="0" smtClean="0">
                <a:cs typeface="Times New Roman" pitchFamily="18" charset="0"/>
              </a:rPr>
              <a:t> </a:t>
            </a:r>
            <a:r>
              <a:rPr lang="en-US" sz="2800" dirty="0" err="1" smtClean="0">
                <a:cs typeface="Times New Roman" pitchFamily="18" charset="0"/>
              </a:rPr>
              <a:t>thiệu</a:t>
            </a:r>
            <a:r>
              <a:rPr lang="en-US" sz="2800" dirty="0" smtClean="0">
                <a:cs typeface="Times New Roman" pitchFamily="18" charset="0"/>
              </a:rPr>
              <a:t> </a:t>
            </a:r>
            <a:r>
              <a:rPr lang="en-US" sz="2800" dirty="0" err="1" smtClean="0">
                <a:cs typeface="Times New Roman" pitchFamily="18" charset="0"/>
              </a:rPr>
              <a:t>máy</a:t>
            </a:r>
            <a:r>
              <a:rPr lang="en-US" sz="2800" dirty="0" smtClean="0">
                <a:cs typeface="Times New Roman" pitchFamily="18" charset="0"/>
              </a:rPr>
              <a:t> </a:t>
            </a:r>
            <a:r>
              <a:rPr lang="en-US" sz="2800" dirty="0" err="1" smtClean="0">
                <a:cs typeface="Times New Roman" pitchFamily="18" charset="0"/>
              </a:rPr>
              <a:t>phát</a:t>
            </a:r>
            <a:r>
              <a:rPr lang="en-US" sz="2800" dirty="0" smtClean="0">
                <a:cs typeface="Times New Roman" pitchFamily="18" charset="0"/>
              </a:rPr>
              <a:t> P 649</a:t>
            </a:r>
          </a:p>
          <a:p>
            <a:pPr>
              <a:buNone/>
            </a:pPr>
            <a:r>
              <a:rPr lang="en-US" sz="2800" dirty="0" smtClean="0">
                <a:cs typeface="Times New Roman" pitchFamily="18" charset="0"/>
              </a:rPr>
              <a:t>	- VĐHL 3. </a:t>
            </a:r>
            <a:r>
              <a:rPr lang="en-US" sz="2800" dirty="0" err="1" smtClean="0">
                <a:cs typeface="Times New Roman" pitchFamily="18" charset="0"/>
              </a:rPr>
              <a:t>Giới</a:t>
            </a:r>
            <a:r>
              <a:rPr lang="en-US" sz="2800" dirty="0" smtClean="0">
                <a:cs typeface="Times New Roman" pitchFamily="18" charset="0"/>
              </a:rPr>
              <a:t> </a:t>
            </a:r>
            <a:r>
              <a:rPr lang="en-US" sz="2800" dirty="0" err="1" smtClean="0">
                <a:cs typeface="Times New Roman" pitchFamily="18" charset="0"/>
              </a:rPr>
              <a:t>thiệu</a:t>
            </a:r>
            <a:r>
              <a:rPr lang="en-US" sz="2800" dirty="0" smtClean="0">
                <a:cs typeface="Times New Roman" pitchFamily="18" charset="0"/>
              </a:rPr>
              <a:t> </a:t>
            </a:r>
            <a:r>
              <a:rPr lang="en-US" sz="2800" dirty="0" err="1" smtClean="0">
                <a:cs typeface="Times New Roman" pitchFamily="18" charset="0"/>
              </a:rPr>
              <a:t>máy</a:t>
            </a:r>
            <a:r>
              <a:rPr lang="en-US" sz="2800" dirty="0" smtClean="0">
                <a:cs typeface="Times New Roman" pitchFamily="18" charset="0"/>
              </a:rPr>
              <a:t> </a:t>
            </a:r>
            <a:r>
              <a:rPr lang="en-US" sz="2800" dirty="0" err="1" smtClean="0">
                <a:cs typeface="Times New Roman" pitchFamily="18" charset="0"/>
              </a:rPr>
              <a:t>thu</a:t>
            </a:r>
            <a:r>
              <a:rPr lang="en-US" sz="2800" dirty="0" smtClean="0">
                <a:cs typeface="Times New Roman" pitchFamily="18" charset="0"/>
              </a:rPr>
              <a:t> P 774</a:t>
            </a:r>
            <a:endParaRPr lang="en-US" sz="2800" dirty="0" smtClean="0"/>
          </a:p>
          <a:p>
            <a:pPr marL="342900" lvl="1" indent="-342900">
              <a:buFont typeface="Arial" pitchFamily="34" charset="0"/>
              <a:buChar char="•"/>
            </a:pPr>
            <a:r>
              <a:rPr lang="en-US" sz="3200" b="1" dirty="0" err="1" smtClean="0"/>
              <a:t>Phần</a:t>
            </a:r>
            <a:r>
              <a:rPr lang="en-US" sz="3200" b="1" dirty="0" smtClean="0"/>
              <a:t> 3: </a:t>
            </a:r>
            <a:r>
              <a:rPr lang="en-US" sz="3200" b="1" dirty="0" err="1" smtClean="0"/>
              <a:t>Câu</a:t>
            </a:r>
            <a:r>
              <a:rPr lang="en-US" sz="3200" b="1" dirty="0" smtClean="0"/>
              <a:t> </a:t>
            </a:r>
            <a:r>
              <a:rPr lang="en-US" sz="3200" b="1" dirty="0" err="1" smtClean="0"/>
              <a:t>hỏi</a:t>
            </a:r>
            <a:r>
              <a:rPr lang="en-US" sz="3200" b="1" dirty="0" smtClean="0"/>
              <a:t> </a:t>
            </a:r>
            <a:r>
              <a:rPr lang="en-US" sz="3200" b="1" dirty="0" err="1" smtClean="0"/>
              <a:t>ôn</a:t>
            </a:r>
            <a:r>
              <a:rPr lang="en-US" sz="3200" b="1" dirty="0" smtClean="0"/>
              <a:t> </a:t>
            </a:r>
            <a:r>
              <a:rPr lang="en-US" sz="3200" b="1" dirty="0" err="1" smtClean="0"/>
              <a:t>tập</a:t>
            </a:r>
            <a:endParaRPr lang="en-US" sz="3200" dirty="0" smtClean="0"/>
          </a:p>
          <a:p>
            <a:pPr lvl="1">
              <a:buNone/>
            </a:pPr>
            <a:endParaRPr lang="en-US" b="1" dirty="0" smtClean="0"/>
          </a:p>
          <a:p>
            <a:pPr lvl="1" algn="ctr">
              <a:buNone/>
            </a:pPr>
            <a:endParaRPr lang="en-US" sz="4000" b="1" dirty="0" smtClean="0">
              <a:solidFill>
                <a:srgbClr val="FF0000"/>
              </a:solidFill>
            </a:endParaRPr>
          </a:p>
        </p:txBody>
      </p:sp>
      <p:sp>
        <p:nvSpPr>
          <p:cNvPr id="4" name="Rectangle 3">
            <a:hlinkClick r:id="rId3" action="ppaction://hlinksldjump"/>
          </p:cNvPr>
          <p:cNvSpPr/>
          <p:nvPr/>
        </p:nvSpPr>
        <p:spPr bwMode="black">
          <a:xfrm>
            <a:off x="8077200" y="2131252"/>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a:t>
            </a:r>
            <a:endParaRPr lang="en-US" sz="2200" b="1" dirty="0"/>
          </a:p>
        </p:txBody>
      </p:sp>
      <p:sp>
        <p:nvSpPr>
          <p:cNvPr id="6" name="Rectangle 5">
            <a:hlinkClick r:id="rId4" action="ppaction://hlinksldjump"/>
          </p:cNvPr>
          <p:cNvSpPr/>
          <p:nvPr/>
        </p:nvSpPr>
        <p:spPr bwMode="black">
          <a:xfrm>
            <a:off x="8077200" y="33528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1</a:t>
            </a:r>
            <a:endParaRPr lang="en-US" sz="2400" b="1" dirty="0"/>
          </a:p>
        </p:txBody>
      </p:sp>
      <p:sp>
        <p:nvSpPr>
          <p:cNvPr id="7" name="Rectangle 6">
            <a:hlinkClick r:id="rId5" action="ppaction://hlinksldjump"/>
          </p:cNvPr>
          <p:cNvSpPr/>
          <p:nvPr/>
        </p:nvSpPr>
        <p:spPr bwMode="black">
          <a:xfrm>
            <a:off x="8077200" y="38862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latin typeface="Calibri" pitchFamily="34" charset="0"/>
                <a:cs typeface="Times New Roman" pitchFamily="18" charset="0"/>
              </a:rPr>
              <a:t>2</a:t>
            </a:r>
            <a:endParaRPr lang="en-US" sz="2200" dirty="0"/>
          </a:p>
        </p:txBody>
      </p:sp>
      <p:sp>
        <p:nvSpPr>
          <p:cNvPr id="8" name="Rectangle 7">
            <a:hlinkClick r:id="rId6" action="ppaction://hlinksldjump"/>
          </p:cNvPr>
          <p:cNvSpPr/>
          <p:nvPr/>
        </p:nvSpPr>
        <p:spPr bwMode="black">
          <a:xfrm>
            <a:off x="8077200" y="44196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t>3</a:t>
            </a:r>
            <a:endParaRPr lang="en-US" sz="2200" dirty="0"/>
          </a:p>
        </p:txBody>
      </p:sp>
      <p:sp>
        <p:nvSpPr>
          <p:cNvPr id="9" name="Date Placeholder 8"/>
          <p:cNvSpPr>
            <a:spLocks noGrp="1"/>
          </p:cNvSpPr>
          <p:nvPr>
            <p:ph type="dt" sz="half" idx="10"/>
          </p:nvPr>
        </p:nvSpPr>
        <p:spPr>
          <a:xfrm>
            <a:off x="457200" y="6248400"/>
            <a:ext cx="2133600" cy="365125"/>
          </a:xfrm>
        </p:spPr>
        <p:txBody>
          <a:bodyPr/>
          <a:lstStyle/>
          <a:p>
            <a:fld id="{96823C59-E334-4A11-8FD8-9536B5F486D2}" type="datetime12">
              <a:rPr lang="en-US" sz="2800" smtClean="0">
                <a:solidFill>
                  <a:srgbClr val="FF0000"/>
                </a:solidFill>
              </a:rPr>
              <a:pPr/>
              <a:t>8:14 AM</a:t>
            </a:fld>
            <a:endParaRPr lang="en-US" sz="2800" dirty="0">
              <a:solidFill>
                <a:srgbClr val="FF0000"/>
              </a:solidFill>
            </a:endParaRPr>
          </a:p>
        </p:txBody>
      </p:sp>
      <p:sp>
        <p:nvSpPr>
          <p:cNvPr id="10" name="Rectangle 9">
            <a:hlinkClick r:id="rId7" action="ppaction://hlinksldjump"/>
          </p:cNvPr>
          <p:cNvSpPr/>
          <p:nvPr/>
        </p:nvSpPr>
        <p:spPr bwMode="black">
          <a:xfrm>
            <a:off x="8077200" y="4953000"/>
            <a:ext cx="4572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b="1" dirty="0" smtClean="0"/>
              <a:t>?</a:t>
            </a:r>
            <a:endParaRPr lang="en-US" sz="2200" b="1" dirty="0"/>
          </a:p>
        </p:txBody>
      </p:sp>
    </p:spTree>
  </p:cSld>
  <p:clrMapOvr>
    <a:masterClrMapping/>
  </p:clrMapOvr>
  <p:transition>
    <p:random/>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SƠ ĐỒ TỔ CHỨC MẠNG TRUYỀN SỐ LIỆU TRONG QUÂN CHỦNG QS1 &amp; </a:t>
            </a:r>
            <a:r>
              <a:rPr lang="en-US" sz="3200" b="1" dirty="0" smtClean="0"/>
              <a:t>DIALUP</a:t>
            </a:r>
            <a:endParaRPr lang="en-US" sz="3200" dirty="0"/>
          </a:p>
        </p:txBody>
      </p:sp>
      <p:pic>
        <p:nvPicPr>
          <p:cNvPr id="4" name="Content Placeholder 3" descr="4.png"/>
          <p:cNvPicPr>
            <a:picLocks noGrp="1" noChangeAspect="1"/>
          </p:cNvPicPr>
          <p:nvPr>
            <p:ph idx="1"/>
          </p:nvPr>
        </p:nvPicPr>
        <p:blipFill>
          <a:blip r:embed="rId2"/>
          <a:stretch>
            <a:fillRect/>
          </a:stretch>
        </p:blipFill>
        <p:spPr>
          <a:xfrm>
            <a:off x="762000" y="1524000"/>
            <a:ext cx="7633848" cy="4525963"/>
          </a:xfrm>
        </p:spPr>
      </p:pic>
      <p:sp>
        <p:nvSpPr>
          <p:cNvPr id="5" name="Rectangle 4">
            <a:hlinkClick r:id="rId3" action="ppaction://hlinksldjump"/>
          </p:cNvPr>
          <p:cNvSpPr/>
          <p:nvPr/>
        </p:nvSpPr>
        <p:spPr>
          <a:xfrm>
            <a:off x="7467600" y="6477000"/>
            <a:ext cx="990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3" action="ppaction://hlinksldjump"/>
              </a:rPr>
              <a:t>VĐHL1</a:t>
            </a:r>
            <a:endParaRPr lang="en-US" dirty="0" smtClean="0">
              <a:hlinkClick r:id="rId4" action="ppaction://hlinksldjump"/>
            </a:endParaRPr>
          </a:p>
        </p:txBody>
      </p:sp>
      <p:sp>
        <p:nvSpPr>
          <p:cNvPr id="6" name="Date Placeholder 5"/>
          <p:cNvSpPr>
            <a:spLocks noGrp="1"/>
          </p:cNvSpPr>
          <p:nvPr>
            <p:ph type="dt" sz="half" idx="10"/>
          </p:nvPr>
        </p:nvSpPr>
        <p:spPr/>
        <p:txBody>
          <a:bodyPr/>
          <a:lstStyle/>
          <a:p>
            <a:fld id="{5ED3CEAC-4B55-4005-A0CC-33ED0137B2B5}" type="datetime12">
              <a:rPr lang="en-US" sz="2800" smtClean="0">
                <a:solidFill>
                  <a:srgbClr val="FF0000"/>
                </a:solidFill>
              </a:rPr>
              <a:pPr/>
              <a:t>8:15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200" b="1" dirty="0"/>
              <a:t>SƠ ĐỒ TỔ CHỨC </a:t>
            </a:r>
            <a:r>
              <a:rPr lang="en-US" sz="3200" b="1" dirty="0" smtClean="0"/>
              <a:t> </a:t>
            </a:r>
            <a:r>
              <a:rPr lang="en-US" sz="3200" b="1" dirty="0"/>
              <a:t>MẠNG THÔNG TIN </a:t>
            </a:r>
            <a:r>
              <a:rPr lang="en-US" sz="3200" b="1" dirty="0" smtClean="0"/>
              <a:t/>
            </a:r>
            <a:br>
              <a:rPr lang="en-US" sz="3200" b="1" dirty="0" smtClean="0"/>
            </a:br>
            <a:r>
              <a:rPr lang="en-US" sz="3200" b="1" dirty="0" smtClean="0"/>
              <a:t>VTĐ </a:t>
            </a:r>
            <a:r>
              <a:rPr lang="en-US" sz="3200" b="1" dirty="0"/>
              <a:t>– HTĐ – </a:t>
            </a:r>
            <a:r>
              <a:rPr lang="en-US" sz="3200" b="1" dirty="0" smtClean="0"/>
              <a:t>TSL </a:t>
            </a:r>
            <a:r>
              <a:rPr lang="en-US" sz="3200" b="1" dirty="0"/>
              <a:t>KHI QC DI CHUYỂN</a:t>
            </a:r>
          </a:p>
        </p:txBody>
      </p:sp>
      <p:pic>
        <p:nvPicPr>
          <p:cNvPr id="4" name="Content Placeholder 3" descr="5.png"/>
          <p:cNvPicPr>
            <a:picLocks noGrp="1" noChangeAspect="1"/>
          </p:cNvPicPr>
          <p:nvPr>
            <p:ph idx="1"/>
          </p:nvPr>
        </p:nvPicPr>
        <p:blipFill>
          <a:blip r:embed="rId2"/>
          <a:stretch>
            <a:fillRect/>
          </a:stretch>
        </p:blipFill>
        <p:spPr>
          <a:xfrm>
            <a:off x="457200" y="1611687"/>
            <a:ext cx="8229600" cy="4502989"/>
          </a:xfrm>
        </p:spPr>
      </p:pic>
      <p:sp>
        <p:nvSpPr>
          <p:cNvPr id="5" name="Rectangle 4">
            <a:hlinkClick r:id="rId3" action="ppaction://hlinksldjump"/>
          </p:cNvPr>
          <p:cNvSpPr/>
          <p:nvPr/>
        </p:nvSpPr>
        <p:spPr>
          <a:xfrm>
            <a:off x="7467600" y="6400800"/>
            <a:ext cx="990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3" action="ppaction://hlinksldjump"/>
              </a:rPr>
              <a:t>VĐHL1</a:t>
            </a:r>
            <a:endParaRPr lang="en-US" dirty="0" smtClean="0">
              <a:hlinkClick r:id="rId4" action="ppaction://hlinksldjump"/>
            </a:endParaRPr>
          </a:p>
        </p:txBody>
      </p:sp>
      <p:sp>
        <p:nvSpPr>
          <p:cNvPr id="6" name="Date Placeholder 5"/>
          <p:cNvSpPr>
            <a:spLocks noGrp="1"/>
          </p:cNvSpPr>
          <p:nvPr>
            <p:ph type="dt" sz="half" idx="10"/>
          </p:nvPr>
        </p:nvSpPr>
        <p:spPr/>
        <p:txBody>
          <a:bodyPr/>
          <a:lstStyle/>
          <a:p>
            <a:fld id="{32AF8F7D-81E1-4379-A98B-BC67B9BEF94B}" type="datetime12">
              <a:rPr lang="en-US" sz="2800" smtClean="0">
                <a:solidFill>
                  <a:srgbClr val="FF0000"/>
                </a:solidFill>
              </a:rPr>
              <a:pPr/>
              <a:t>8:15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100" b="1" dirty="0"/>
              <a:t>SƠ ĐỒ TỔ CHỨC BẢO ĐẢM ĐIỀU </a:t>
            </a:r>
            <a:r>
              <a:rPr lang="en-US" sz="3100" b="1" dirty="0" smtClean="0"/>
              <a:t>KHIỂN </a:t>
            </a:r>
            <a:r>
              <a:rPr lang="en-US" sz="3100" b="1" dirty="0"/>
              <a:t>MẠNG THÔNG TIN SN TÀU P HẢI PHÒNG ↔ CAM RANH</a:t>
            </a:r>
          </a:p>
        </p:txBody>
      </p:sp>
      <p:pic>
        <p:nvPicPr>
          <p:cNvPr id="6" name="Content Placeholder 5" descr="6.png"/>
          <p:cNvPicPr>
            <a:picLocks noGrp="1" noChangeAspect="1"/>
          </p:cNvPicPr>
          <p:nvPr>
            <p:ph idx="1"/>
          </p:nvPr>
        </p:nvPicPr>
        <p:blipFill>
          <a:blip r:embed="rId2"/>
          <a:stretch>
            <a:fillRect/>
          </a:stretch>
        </p:blipFill>
        <p:spPr>
          <a:xfrm>
            <a:off x="1015886" y="1600200"/>
            <a:ext cx="7112228" cy="4525963"/>
          </a:xfrm>
        </p:spPr>
      </p:pic>
      <p:sp>
        <p:nvSpPr>
          <p:cNvPr id="4" name="Rectangle 3">
            <a:hlinkClick r:id="rId3" action="ppaction://hlinksldjump"/>
          </p:cNvPr>
          <p:cNvSpPr/>
          <p:nvPr/>
        </p:nvSpPr>
        <p:spPr>
          <a:xfrm>
            <a:off x="7467600" y="6400800"/>
            <a:ext cx="990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3" action="ppaction://hlinksldjump"/>
              </a:rPr>
              <a:t>VĐHL1</a:t>
            </a:r>
            <a:endParaRPr lang="en-US" dirty="0" smtClean="0">
              <a:hlinkClick r:id="rId4" action="ppaction://hlinksldjump"/>
            </a:endParaRPr>
          </a:p>
        </p:txBody>
      </p:sp>
      <p:sp>
        <p:nvSpPr>
          <p:cNvPr id="5" name="Date Placeholder 4"/>
          <p:cNvSpPr>
            <a:spLocks noGrp="1"/>
          </p:cNvSpPr>
          <p:nvPr>
            <p:ph type="dt" sz="half" idx="10"/>
          </p:nvPr>
        </p:nvSpPr>
        <p:spPr/>
        <p:txBody>
          <a:bodyPr/>
          <a:lstStyle/>
          <a:p>
            <a:fld id="{4AF076B0-EB71-432F-9DEA-4B672C27655C}" type="datetime12">
              <a:rPr lang="en-US" sz="2800" smtClean="0">
                <a:solidFill>
                  <a:srgbClr val="FF0000"/>
                </a:solidFill>
              </a:rPr>
              <a:pPr/>
              <a:t>8:15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74638"/>
            <a:ext cx="8610600" cy="1143000"/>
          </a:xfrm>
        </p:spPr>
        <p:txBody>
          <a:bodyPr>
            <a:noAutofit/>
          </a:bodyPr>
          <a:lstStyle/>
          <a:p>
            <a:r>
              <a:rPr lang="en-US" sz="3200" b="1" dirty="0" smtClean="0"/>
              <a:t>SƠ ĐỒ KẾT NỐI HỆ THỐNG THÔNG TIN </a:t>
            </a:r>
            <a:br>
              <a:rPr lang="en-US" sz="3200" b="1" dirty="0" smtClean="0"/>
            </a:br>
            <a:r>
              <a:rPr lang="en-US" sz="3200" b="1" dirty="0" smtClean="0"/>
              <a:t>TRẠM BỜ  HẢI PHÒNG – TÀU P </a:t>
            </a:r>
            <a:r>
              <a:rPr lang="en-US" sz="3200" b="1" dirty="0" err="1" smtClean="0"/>
              <a:t>sư</a:t>
            </a:r>
            <a:r>
              <a:rPr lang="en-US" sz="3200" b="1" dirty="0" smtClean="0"/>
              <a:t>̉ </a:t>
            </a:r>
            <a:r>
              <a:rPr lang="en-US" sz="3200" b="1" dirty="0" err="1" smtClean="0"/>
              <a:t>dụng</a:t>
            </a:r>
            <a:r>
              <a:rPr lang="en-US" sz="3200" b="1" dirty="0" smtClean="0"/>
              <a:t> </a:t>
            </a:r>
            <a:r>
              <a:rPr lang="en-US" sz="3200" b="1" dirty="0" err="1" smtClean="0"/>
              <a:t>máy</a:t>
            </a:r>
            <a:r>
              <a:rPr lang="en-US" sz="3200" b="1" dirty="0" smtClean="0"/>
              <a:t> </a:t>
            </a:r>
            <a:r>
              <a:rPr lang="en-US" sz="3200" b="1" dirty="0" err="1" smtClean="0"/>
              <a:t>Nga</a:t>
            </a:r>
            <a:endParaRPr lang="en-US" sz="3200" b="1" dirty="0"/>
          </a:p>
        </p:txBody>
      </p:sp>
      <p:pic>
        <p:nvPicPr>
          <p:cNvPr id="4" name="Content Placeholder 3" descr="7.png"/>
          <p:cNvPicPr>
            <a:picLocks noGrp="1" noChangeAspect="1"/>
          </p:cNvPicPr>
          <p:nvPr>
            <p:ph idx="1"/>
          </p:nvPr>
        </p:nvPicPr>
        <p:blipFill>
          <a:blip r:embed="rId2"/>
          <a:stretch>
            <a:fillRect/>
          </a:stretch>
        </p:blipFill>
        <p:spPr>
          <a:xfrm>
            <a:off x="969333" y="1600200"/>
            <a:ext cx="7205334" cy="4525963"/>
          </a:xfrm>
        </p:spPr>
      </p:pic>
      <p:sp>
        <p:nvSpPr>
          <p:cNvPr id="6" name="Date Placeholder 5"/>
          <p:cNvSpPr>
            <a:spLocks noGrp="1"/>
          </p:cNvSpPr>
          <p:nvPr>
            <p:ph type="dt" sz="half" idx="10"/>
          </p:nvPr>
        </p:nvSpPr>
        <p:spPr/>
        <p:txBody>
          <a:bodyPr/>
          <a:lstStyle/>
          <a:p>
            <a:fld id="{9065DF1C-D191-4356-AEF4-C148305D0F78}" type="datetime12">
              <a:rPr lang="en-US" sz="2800" smtClean="0">
                <a:solidFill>
                  <a:srgbClr val="FF0000"/>
                </a:solidFill>
              </a:rPr>
              <a:pPr/>
              <a:t>8:15 AM</a:t>
            </a:fld>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fontScale="90000"/>
          </a:bodyPr>
          <a:lstStyle/>
          <a:p>
            <a:r>
              <a:rPr lang="en-US" sz="3600" b="1" dirty="0" smtClean="0"/>
              <a:t>THÀNH PHẦN CỦA HÊ THỐNG TBTT TRẠM BỜ HẢI PHÒNG – TÀU P </a:t>
            </a:r>
            <a:r>
              <a:rPr lang="en-US" sz="3600" b="1" dirty="0" err="1" smtClean="0"/>
              <a:t>sử</a:t>
            </a:r>
            <a:r>
              <a:rPr lang="en-US" sz="3600" b="1" dirty="0" smtClean="0"/>
              <a:t> </a:t>
            </a:r>
            <a:r>
              <a:rPr lang="en-US" sz="3600" b="1" dirty="0" err="1" smtClean="0"/>
              <a:t>dụng</a:t>
            </a:r>
            <a:r>
              <a:rPr lang="en-US" sz="3600" b="1" dirty="0" smtClean="0"/>
              <a:t> </a:t>
            </a:r>
            <a:r>
              <a:rPr lang="en-US" sz="3600" b="1" dirty="0" err="1" smtClean="0"/>
              <a:t>thiết</a:t>
            </a:r>
            <a:r>
              <a:rPr lang="en-US" sz="3600" b="1" dirty="0" smtClean="0"/>
              <a:t> </a:t>
            </a:r>
            <a:r>
              <a:rPr lang="en-US" sz="3600" b="1" dirty="0" err="1" smtClean="0"/>
              <a:t>bị</a:t>
            </a:r>
            <a:r>
              <a:rPr lang="en-US" sz="3600" b="1" dirty="0" smtClean="0"/>
              <a:t> </a:t>
            </a:r>
            <a:r>
              <a:rPr lang="en-US" sz="3600" b="1" dirty="0" err="1" smtClean="0"/>
              <a:t>của</a:t>
            </a:r>
            <a:r>
              <a:rPr lang="en-US" sz="3600" b="1" dirty="0" smtClean="0"/>
              <a:t> </a:t>
            </a:r>
            <a:r>
              <a:rPr lang="en-US" sz="3600" b="1" dirty="0" err="1" smtClean="0"/>
              <a:t>Nga</a:t>
            </a:r>
            <a:endParaRPr lang="en-US" sz="3100" b="1" dirty="0"/>
          </a:p>
        </p:txBody>
      </p:sp>
      <p:sp>
        <p:nvSpPr>
          <p:cNvPr id="3" name="Content Placeholder 2"/>
          <p:cNvSpPr>
            <a:spLocks noGrp="1"/>
          </p:cNvSpPr>
          <p:nvPr>
            <p:ph idx="1"/>
          </p:nvPr>
        </p:nvSpPr>
        <p:spPr>
          <a:xfrm>
            <a:off x="457200" y="2027237"/>
            <a:ext cx="8229600" cy="4525963"/>
          </a:xfrm>
        </p:spPr>
        <p:txBody>
          <a:bodyPr>
            <a:normAutofit fontScale="92500" lnSpcReduction="20000"/>
          </a:bodyPr>
          <a:lstStyle/>
          <a:p>
            <a:pPr>
              <a:buNone/>
            </a:pPr>
            <a:r>
              <a:rPr lang="en-US" dirty="0" smtClean="0"/>
              <a:t>- MÁY PHÁT VTĐ SN P – 649</a:t>
            </a:r>
          </a:p>
          <a:p>
            <a:pPr>
              <a:buNone/>
            </a:pPr>
            <a:r>
              <a:rPr lang="en-US" dirty="0" smtClean="0"/>
              <a:t>- MÁY THU VTĐ P – 774 </a:t>
            </a:r>
          </a:p>
          <a:p>
            <a:pPr>
              <a:buNone/>
            </a:pPr>
            <a:r>
              <a:rPr lang="en-US" dirty="0" smtClean="0"/>
              <a:t>- THIẾT BỊ ĐẦU CUỐI:</a:t>
            </a:r>
          </a:p>
          <a:p>
            <a:pPr lvl="1">
              <a:buNone/>
            </a:pPr>
            <a:r>
              <a:rPr lang="en-US" dirty="0" smtClean="0"/>
              <a:t>+ TRẠM </a:t>
            </a:r>
            <a:r>
              <a:rPr lang="en-US" dirty="0" err="1" smtClean="0"/>
              <a:t>ĐiỀU</a:t>
            </a:r>
            <a:r>
              <a:rPr lang="en-US" dirty="0" smtClean="0"/>
              <a:t> KHIỂN THIẾT LẬP TUYẾN YO – 51;</a:t>
            </a:r>
          </a:p>
          <a:p>
            <a:pPr lvl="1">
              <a:buNone/>
            </a:pPr>
            <a:r>
              <a:rPr lang="en-US" dirty="0" smtClean="0"/>
              <a:t>+ TRẠM </a:t>
            </a:r>
            <a:r>
              <a:rPr lang="en-US" dirty="0" err="1" smtClean="0"/>
              <a:t>ĐiỀU</a:t>
            </a:r>
            <a:r>
              <a:rPr lang="en-US" dirty="0" smtClean="0"/>
              <a:t> KHIỂN THU PHÁT YO – 53;</a:t>
            </a:r>
          </a:p>
          <a:p>
            <a:pPr lvl="1">
              <a:buNone/>
            </a:pPr>
            <a:r>
              <a:rPr lang="en-US" dirty="0" smtClean="0"/>
              <a:t>+ MÁY GHI ÂM CHIẾN ĐẤU P – 425;</a:t>
            </a:r>
          </a:p>
          <a:p>
            <a:pPr lvl="1">
              <a:buNone/>
            </a:pPr>
            <a:r>
              <a:rPr lang="en-US" dirty="0" smtClean="0"/>
              <a:t>+ HÊ THỐNG TỦ </a:t>
            </a:r>
            <a:r>
              <a:rPr lang="en-US" dirty="0" err="1" smtClean="0"/>
              <a:t>ĐiỀU</a:t>
            </a:r>
            <a:r>
              <a:rPr lang="en-US" dirty="0" smtClean="0"/>
              <a:t> KHIỂN Y</a:t>
            </a:r>
            <a:r>
              <a:rPr lang="az-Cyrl-AZ" dirty="0" smtClean="0"/>
              <a:t>Ц</a:t>
            </a:r>
            <a:r>
              <a:rPr lang="en-US" dirty="0" smtClean="0"/>
              <a:t> 89 – 90;</a:t>
            </a:r>
          </a:p>
          <a:p>
            <a:pPr lvl="1">
              <a:buNone/>
            </a:pPr>
            <a:r>
              <a:rPr lang="en-US" dirty="0" smtClean="0"/>
              <a:t>+ BÔ CHIA ANTEN PHÁT 627;</a:t>
            </a:r>
          </a:p>
          <a:p>
            <a:pPr lvl="1">
              <a:buNone/>
            </a:pPr>
            <a:r>
              <a:rPr lang="en-US" dirty="0" smtClean="0"/>
              <a:t>+ BÔ </a:t>
            </a:r>
            <a:r>
              <a:rPr lang="en-US" dirty="0" err="1" smtClean="0"/>
              <a:t>ĐiỀU</a:t>
            </a:r>
            <a:r>
              <a:rPr lang="en-US" dirty="0" smtClean="0"/>
              <a:t> KHIỂN ANTEN PHÁT K6;</a:t>
            </a:r>
          </a:p>
          <a:p>
            <a:pPr lvl="1">
              <a:buNone/>
            </a:pPr>
            <a:r>
              <a:rPr lang="en-US" dirty="0" smtClean="0"/>
              <a:t>+ BÔ CHIA ANTEN THU – MULTICUPLER.</a:t>
            </a:r>
          </a:p>
          <a:p>
            <a:pPr lvl="1">
              <a:buNone/>
            </a:pPr>
            <a:endParaRPr lang="en-US" dirty="0"/>
          </a:p>
        </p:txBody>
      </p:sp>
      <p:sp>
        <p:nvSpPr>
          <p:cNvPr id="4" name="Date Placeholder 3"/>
          <p:cNvSpPr>
            <a:spLocks noGrp="1"/>
          </p:cNvSpPr>
          <p:nvPr>
            <p:ph type="dt" sz="half" idx="10"/>
          </p:nvPr>
        </p:nvSpPr>
        <p:spPr/>
        <p:txBody>
          <a:bodyPr/>
          <a:lstStyle/>
          <a:p>
            <a:fld id="{F169DA07-FCC4-4CAF-9057-11DCCBD39AA7}" type="datetime12">
              <a:rPr lang="en-US" sz="2800" smtClean="0">
                <a:solidFill>
                  <a:srgbClr val="FF0000"/>
                </a:solidFill>
              </a:rPr>
              <a:pPr/>
              <a:t>8:12 AM</a:t>
            </a:fld>
            <a:endParaRPr lang="en-US" sz="2800" dirty="0">
              <a:solidFill>
                <a:srgbClr val="FF0000"/>
              </a:solidFill>
            </a:endParaRPr>
          </a:p>
        </p:txBody>
      </p:sp>
      <p:sp>
        <p:nvSpPr>
          <p:cNvPr id="5" name="Rectangle 4">
            <a:hlinkClick r:id="rId2" action="ppaction://hlinksldjump"/>
          </p:cNvPr>
          <p:cNvSpPr/>
          <p:nvPr/>
        </p:nvSpPr>
        <p:spPr>
          <a:xfrm>
            <a:off x="7467600" y="6248400"/>
            <a:ext cx="990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2" action="ppaction://hlinksldjump"/>
              </a:rPr>
              <a:t>VĐHL1</a:t>
            </a:r>
            <a:endParaRPr lang="en-US" dirty="0" smtClean="0">
              <a:hlinkClick r:id="rId3" action="ppaction://hlinksldjump"/>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9645E3DF-16CE-4013-8A93-95C093D9FB50}" type="datetime12">
              <a:rPr lang="en-US" sz="2800" smtClean="0">
                <a:solidFill>
                  <a:srgbClr val="FF0000"/>
                </a:solidFill>
              </a:rPr>
              <a:pPr/>
              <a:t>8:14 AM</a:t>
            </a:fld>
            <a:endParaRPr lang="en-US" sz="2800" dirty="0">
              <a:solidFill>
                <a:srgbClr val="FF0000"/>
              </a:solidFill>
            </a:endParaRPr>
          </a:p>
        </p:txBody>
      </p:sp>
      <p:pic>
        <p:nvPicPr>
          <p:cNvPr id="1026" name="Picture 2"/>
          <p:cNvPicPr>
            <a:picLocks noGrp="1" noChangeAspect="1" noChangeArrowheads="1"/>
          </p:cNvPicPr>
          <p:nvPr>
            <p:ph idx="1"/>
          </p:nvPr>
        </p:nvPicPr>
        <p:blipFill>
          <a:blip r:embed="rId2"/>
          <a:srcRect/>
          <a:stretch>
            <a:fillRect/>
          </a:stretch>
        </p:blipFill>
        <p:spPr bwMode="auto">
          <a:xfrm>
            <a:off x="457200" y="1874837"/>
            <a:ext cx="8305799" cy="4525963"/>
          </a:xfrm>
          <a:prstGeom prst="rect">
            <a:avLst/>
          </a:prstGeom>
          <a:noFill/>
          <a:ln w="9525">
            <a:noFill/>
            <a:miter lim="800000"/>
            <a:headEnd/>
            <a:tailEnd/>
          </a:ln>
          <a:effectLst/>
        </p:spPr>
      </p:pic>
      <p:sp>
        <p:nvSpPr>
          <p:cNvPr id="7" name="Title 1"/>
          <p:cNvSpPr>
            <a:spLocks noGrp="1"/>
          </p:cNvSpPr>
          <p:nvPr>
            <p:ph type="title"/>
          </p:nvPr>
        </p:nvSpPr>
        <p:spPr>
          <a:xfrm>
            <a:off x="76200" y="274638"/>
            <a:ext cx="8991600" cy="1096962"/>
          </a:xfrm>
        </p:spPr>
        <p:txBody>
          <a:bodyPr>
            <a:noAutofit/>
          </a:bodyPr>
          <a:lstStyle/>
          <a:p>
            <a:r>
              <a:rPr lang="en-US" sz="3200" b="1" dirty="0" smtClean="0"/>
              <a:t>SƠ ĐỒ KẾT NỐI HỆ THỐNG THÔNG TIN </a:t>
            </a:r>
            <a:br>
              <a:rPr lang="en-US" sz="3200" b="1" dirty="0" smtClean="0"/>
            </a:br>
            <a:r>
              <a:rPr lang="en-US" sz="3200" b="1" dirty="0" smtClean="0"/>
              <a:t>TRẠM BỜ  HẢI PHÒNG – TÀU P </a:t>
            </a:r>
            <a:r>
              <a:rPr lang="en-US" sz="3200" b="1" dirty="0" err="1" smtClean="0"/>
              <a:t>sư</a:t>
            </a:r>
            <a:r>
              <a:rPr lang="en-US" sz="3200" b="1" dirty="0" smtClean="0"/>
              <a:t>̉ </a:t>
            </a:r>
            <a:r>
              <a:rPr lang="en-US" sz="3200" b="1" dirty="0" err="1" smtClean="0"/>
              <a:t>dụng</a:t>
            </a:r>
            <a:r>
              <a:rPr lang="en-US" sz="3200" b="1" dirty="0" smtClean="0"/>
              <a:t> </a:t>
            </a:r>
            <a:r>
              <a:rPr lang="en-US" sz="3200" b="1" dirty="0" err="1" smtClean="0"/>
              <a:t>máy</a:t>
            </a:r>
            <a:r>
              <a:rPr lang="en-US" sz="3200" b="1" dirty="0" smtClean="0"/>
              <a:t> HF6000</a:t>
            </a:r>
            <a:endParaRPr lang="en-US" sz="3200" b="1"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THÀNH PHẦN CỦA HÊ THỐNG TBTT TRẠM BỜ HẢI PHÒNG – TÀU P </a:t>
            </a:r>
            <a:r>
              <a:rPr lang="en-US" sz="3200" b="1" dirty="0" err="1" smtClean="0"/>
              <a:t>sử</a:t>
            </a:r>
            <a:r>
              <a:rPr lang="en-US" sz="3200" b="1" dirty="0" smtClean="0"/>
              <a:t> </a:t>
            </a:r>
            <a:r>
              <a:rPr lang="en-US" sz="3200" b="1" dirty="0" err="1" smtClean="0"/>
              <a:t>dụng</a:t>
            </a:r>
            <a:r>
              <a:rPr lang="en-US" sz="3200" b="1" dirty="0" smtClean="0"/>
              <a:t> </a:t>
            </a:r>
            <a:r>
              <a:rPr lang="en-US" sz="3200" b="1" dirty="0" err="1" smtClean="0"/>
              <a:t>thiết</a:t>
            </a:r>
            <a:r>
              <a:rPr lang="en-US" sz="3200" b="1" dirty="0" smtClean="0"/>
              <a:t> </a:t>
            </a:r>
            <a:r>
              <a:rPr lang="en-US" sz="3200" b="1" dirty="0" err="1" smtClean="0"/>
              <a:t>bị</a:t>
            </a:r>
            <a:r>
              <a:rPr lang="en-US" sz="3200" b="1" dirty="0" smtClean="0"/>
              <a:t> </a:t>
            </a:r>
            <a:r>
              <a:rPr lang="en-US" sz="3200" b="1" dirty="0" err="1" smtClean="0"/>
              <a:t>của</a:t>
            </a:r>
            <a:r>
              <a:rPr lang="en-US" sz="3200" b="1" dirty="0" smtClean="0"/>
              <a:t> </a:t>
            </a:r>
            <a:r>
              <a:rPr lang="en-US" sz="3200" b="1" dirty="0" err="1" smtClean="0"/>
              <a:t>Isarel</a:t>
            </a:r>
            <a:endParaRPr lang="en-US" sz="3200" dirty="0"/>
          </a:p>
        </p:txBody>
      </p:sp>
      <p:sp>
        <p:nvSpPr>
          <p:cNvPr id="3" name="Content Placeholder 2"/>
          <p:cNvSpPr>
            <a:spLocks noGrp="1"/>
          </p:cNvSpPr>
          <p:nvPr>
            <p:ph idx="1"/>
          </p:nvPr>
        </p:nvSpPr>
        <p:spPr/>
        <p:txBody>
          <a:bodyPr>
            <a:normAutofit/>
          </a:bodyPr>
          <a:lstStyle/>
          <a:p>
            <a:pPr>
              <a:buNone/>
            </a:pPr>
            <a:r>
              <a:rPr lang="en-US" sz="2800" dirty="0" smtClean="0"/>
              <a:t>- </a:t>
            </a:r>
            <a:r>
              <a:rPr lang="en-US" sz="2800" dirty="0" err="1" smtClean="0"/>
              <a:t>ĐiÊN</a:t>
            </a:r>
            <a:r>
              <a:rPr lang="en-US" sz="2800" dirty="0" smtClean="0"/>
              <a:t> ĐÀI HF 6000;</a:t>
            </a:r>
          </a:p>
          <a:p>
            <a:pPr>
              <a:buNone/>
            </a:pPr>
            <a:r>
              <a:rPr lang="en-US" sz="2800" dirty="0" smtClean="0"/>
              <a:t>- MÁY TÍNH </a:t>
            </a:r>
            <a:r>
              <a:rPr lang="en-US" sz="2800" dirty="0" err="1" smtClean="0"/>
              <a:t>ĐiỀU</a:t>
            </a:r>
            <a:r>
              <a:rPr lang="en-US" sz="2800" dirty="0" smtClean="0"/>
              <a:t> KHIỂN;</a:t>
            </a:r>
          </a:p>
          <a:p>
            <a:pPr>
              <a:buNone/>
            </a:pPr>
            <a:r>
              <a:rPr lang="en-US" sz="2800" dirty="0" smtClean="0"/>
              <a:t>- HÊ THỐNG ANTEN THU – PHÁT;</a:t>
            </a:r>
          </a:p>
          <a:p>
            <a:pPr>
              <a:buNone/>
            </a:pPr>
            <a:r>
              <a:rPr lang="en-US" sz="2800" dirty="0" smtClean="0"/>
              <a:t>- HÊ THỐNG TRUYỀN DẪN MẠNG LAN MÁY TÍNH.</a:t>
            </a:r>
            <a:endParaRPr lang="en-US" sz="2800" dirty="0"/>
          </a:p>
        </p:txBody>
      </p:sp>
      <p:sp>
        <p:nvSpPr>
          <p:cNvPr id="4" name="Date Placeholder 3"/>
          <p:cNvSpPr>
            <a:spLocks noGrp="1"/>
          </p:cNvSpPr>
          <p:nvPr>
            <p:ph type="dt" sz="half" idx="10"/>
          </p:nvPr>
        </p:nvSpPr>
        <p:spPr/>
        <p:txBody>
          <a:bodyPr/>
          <a:lstStyle/>
          <a:p>
            <a:fld id="{F169DA07-FCC4-4CAF-9057-11DCCBD39AA7}" type="datetime12">
              <a:rPr lang="en-US" sz="2800" smtClean="0">
                <a:solidFill>
                  <a:srgbClr val="FF0000"/>
                </a:solidFill>
              </a:rPr>
              <a:pPr/>
              <a:t>8:14 AM</a:t>
            </a:fld>
            <a:endParaRPr lang="en-US" sz="2800" dirty="0">
              <a:solidFill>
                <a:srgbClr val="FF0000"/>
              </a:solidFill>
            </a:endParaRPr>
          </a:p>
        </p:txBody>
      </p:sp>
      <p:sp>
        <p:nvSpPr>
          <p:cNvPr id="5" name="Rectangle 4"/>
          <p:cNvSpPr/>
          <p:nvPr/>
        </p:nvSpPr>
        <p:spPr>
          <a:xfrm>
            <a:off x="7467600" y="62484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2" action="ppaction://hlinksldjump"/>
              </a:rPr>
              <a:t>Home</a:t>
            </a:r>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vi-VN" b="1" dirty="0" smtClean="0">
                <a:latin typeface="Calibri" pitchFamily="34" charset="0"/>
              </a:rPr>
              <a:t>VĐHL </a:t>
            </a:r>
            <a:r>
              <a:rPr lang="en-US" b="1" dirty="0" smtClean="0">
                <a:latin typeface="Calibri" pitchFamily="34" charset="0"/>
                <a:cs typeface="Times New Roman" pitchFamily="18" charset="0"/>
              </a:rPr>
              <a:t>2</a:t>
            </a:r>
            <a:r>
              <a:rPr lang="vi-VN" b="1" dirty="0" smtClean="0">
                <a:latin typeface="Calibri" pitchFamily="34" charset="0"/>
              </a:rPr>
              <a:t>. </a:t>
            </a:r>
            <a:r>
              <a:rPr lang="en-US" b="1" dirty="0" smtClean="0">
                <a:latin typeface="Calibri" pitchFamily="34" charset="0"/>
                <a:cs typeface="Times New Roman" pitchFamily="18" charset="0"/>
              </a:rPr>
              <a:t>GIỚI THIỆU </a:t>
            </a:r>
            <a:br>
              <a:rPr lang="en-US" b="1" dirty="0" smtClean="0">
                <a:latin typeface="Calibri" pitchFamily="34" charset="0"/>
                <a:cs typeface="Times New Roman" pitchFamily="18" charset="0"/>
              </a:rPr>
            </a:br>
            <a:r>
              <a:rPr lang="en-US" b="1" dirty="0" smtClean="0">
                <a:latin typeface="Calibri" pitchFamily="34" charset="0"/>
                <a:cs typeface="Times New Roman" pitchFamily="18" charset="0"/>
              </a:rPr>
              <a:t>MÁY PHÁT P -649</a:t>
            </a:r>
            <a:endParaRPr lang="en-US" b="1" dirty="0">
              <a:latin typeface="Calibri" pitchFamily="34" charset="0"/>
              <a:cs typeface="Times New Roman" pitchFamily="18" charset="0"/>
            </a:endParaRPr>
          </a:p>
        </p:txBody>
      </p:sp>
      <p:pic>
        <p:nvPicPr>
          <p:cNvPr id="4" name="Content Placeholder 3" descr="Untitled.png"/>
          <p:cNvPicPr>
            <a:picLocks noGrp="1" noChangeAspect="1"/>
          </p:cNvPicPr>
          <p:nvPr>
            <p:ph idx="1"/>
          </p:nvPr>
        </p:nvPicPr>
        <p:blipFill>
          <a:blip r:embed="rId2"/>
          <a:stretch>
            <a:fillRect/>
          </a:stretch>
        </p:blipFill>
        <p:spPr>
          <a:xfrm>
            <a:off x="457200" y="3124200"/>
            <a:ext cx="8229600" cy="2405576"/>
          </a:xfrm>
        </p:spPr>
      </p:pic>
      <p:sp>
        <p:nvSpPr>
          <p:cNvPr id="5" name="Date Placeholder 4"/>
          <p:cNvSpPr>
            <a:spLocks noGrp="1"/>
          </p:cNvSpPr>
          <p:nvPr>
            <p:ph type="dt" sz="half" idx="10"/>
          </p:nvPr>
        </p:nvSpPr>
        <p:spPr/>
        <p:txBody>
          <a:bodyPr/>
          <a:lstStyle/>
          <a:p>
            <a:fld id="{CE746D79-6F12-41C3-9A2B-AA5B43C33209}" type="datetime12">
              <a:rPr lang="en-US" sz="2800" smtClean="0">
                <a:solidFill>
                  <a:srgbClr val="FF0000"/>
                </a:solidFill>
              </a:rPr>
              <a:pPr/>
              <a:t>8:14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THÀNH PHẦN MÁY PHÁT P - 649</a:t>
            </a:r>
            <a:endParaRPr lang="en-US" sz="3200" b="1" dirty="0"/>
          </a:p>
        </p:txBody>
      </p:sp>
      <p:sp>
        <p:nvSpPr>
          <p:cNvPr id="4" name="Date Placeholder 3"/>
          <p:cNvSpPr>
            <a:spLocks noGrp="1"/>
          </p:cNvSpPr>
          <p:nvPr>
            <p:ph type="dt" sz="half" idx="10"/>
          </p:nvPr>
        </p:nvSpPr>
        <p:spPr/>
        <p:txBody>
          <a:bodyPr/>
          <a:lstStyle/>
          <a:p>
            <a:pPr lvl="0"/>
            <a:fld id="{77B01470-D069-4C25-95F1-9676BF0E7E92}" type="datetime12">
              <a:rPr lang="en-US" sz="2800" smtClean="0">
                <a:solidFill>
                  <a:srgbClr val="FF0000"/>
                </a:solidFill>
              </a:rPr>
              <a:pPr lvl="0"/>
              <a:t>8:12 AM</a:t>
            </a:fld>
            <a:endParaRPr lang="en-US" sz="2800" dirty="0">
              <a:solidFill>
                <a:srgbClr val="FF0000"/>
              </a:solidFill>
            </a:endParaRPr>
          </a:p>
        </p:txBody>
      </p:sp>
      <p:sp>
        <p:nvSpPr>
          <p:cNvPr id="102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1025" name="Picture 1"/>
          <p:cNvPicPr>
            <a:picLocks noChangeAspect="1" noChangeArrowheads="1"/>
          </p:cNvPicPr>
          <p:nvPr/>
        </p:nvPicPr>
        <p:blipFill>
          <a:blip r:embed="rId2"/>
          <a:srcRect/>
          <a:stretch>
            <a:fillRect/>
          </a:stretch>
        </p:blipFill>
        <p:spPr bwMode="auto">
          <a:xfrm>
            <a:off x="1981200" y="1943100"/>
            <a:ext cx="1763183" cy="647700"/>
          </a:xfrm>
          <a:prstGeom prst="rect">
            <a:avLst/>
          </a:prstGeom>
          <a:noFill/>
        </p:spPr>
      </p:pic>
      <p:pic>
        <p:nvPicPr>
          <p:cNvPr id="1027" name="Picture 3"/>
          <p:cNvPicPr>
            <a:picLocks noChangeAspect="1" noChangeArrowheads="1"/>
          </p:cNvPicPr>
          <p:nvPr/>
        </p:nvPicPr>
        <p:blipFill>
          <a:blip r:embed="rId3"/>
          <a:srcRect/>
          <a:stretch>
            <a:fillRect/>
          </a:stretch>
        </p:blipFill>
        <p:spPr bwMode="auto">
          <a:xfrm>
            <a:off x="1905000" y="2590800"/>
            <a:ext cx="2006968" cy="3581400"/>
          </a:xfrm>
          <a:prstGeom prst="rect">
            <a:avLst/>
          </a:prstGeom>
          <a:noFill/>
          <a:ln w="9525">
            <a:noFill/>
            <a:miter lim="800000"/>
            <a:headEnd/>
            <a:tailEnd/>
          </a:ln>
        </p:spPr>
      </p:pic>
      <p:sp>
        <p:nvSpPr>
          <p:cNvPr id="8" name="TextBox 7"/>
          <p:cNvSpPr txBox="1"/>
          <p:nvPr/>
        </p:nvSpPr>
        <p:spPr>
          <a:xfrm>
            <a:off x="4419600" y="2133600"/>
            <a:ext cx="2590800" cy="369332"/>
          </a:xfrm>
          <a:prstGeom prst="rect">
            <a:avLst/>
          </a:prstGeom>
          <a:noFill/>
          <a:ln cmpd="sng">
            <a:solidFill>
              <a:schemeClr val="tx1"/>
            </a:solidFill>
          </a:ln>
        </p:spPr>
        <p:txBody>
          <a:bodyPr wrap="square" rtlCol="0">
            <a:spAutoFit/>
          </a:bodyPr>
          <a:lstStyle/>
          <a:p>
            <a:pPr algn="ctr"/>
            <a:r>
              <a:rPr lang="en-US" dirty="0" err="1" smtClean="0"/>
              <a:t>Khối</a:t>
            </a:r>
            <a:r>
              <a:rPr lang="en-US" dirty="0" smtClean="0"/>
              <a:t> </a:t>
            </a:r>
            <a:r>
              <a:rPr lang="en-US" dirty="0" err="1" smtClean="0"/>
              <a:t>kích</a:t>
            </a:r>
            <a:r>
              <a:rPr lang="en-US" dirty="0" smtClean="0"/>
              <a:t> </a:t>
            </a:r>
            <a:r>
              <a:rPr lang="en-US" dirty="0" err="1" smtClean="0"/>
              <a:t>thích</a:t>
            </a:r>
            <a:endParaRPr lang="en-US" dirty="0"/>
          </a:p>
        </p:txBody>
      </p:sp>
      <p:sp>
        <p:nvSpPr>
          <p:cNvPr id="9" name="TextBox 8"/>
          <p:cNvSpPr txBox="1"/>
          <p:nvPr/>
        </p:nvSpPr>
        <p:spPr>
          <a:xfrm>
            <a:off x="4267200" y="2678668"/>
            <a:ext cx="3048000" cy="369332"/>
          </a:xfrm>
          <a:prstGeom prst="rect">
            <a:avLst/>
          </a:prstGeom>
          <a:noFill/>
          <a:ln cmpd="sng">
            <a:solidFill>
              <a:schemeClr val="tx1"/>
            </a:solidFill>
          </a:ln>
        </p:spPr>
        <p:txBody>
          <a:bodyPr wrap="square" rtlCol="0">
            <a:spAutoFit/>
          </a:bodyPr>
          <a:lstStyle/>
          <a:p>
            <a:r>
              <a:rPr lang="en-US" dirty="0" err="1" smtClean="0"/>
              <a:t>Khối</a:t>
            </a:r>
            <a:r>
              <a:rPr lang="en-US" dirty="0" smtClean="0"/>
              <a:t> </a:t>
            </a:r>
            <a:r>
              <a:rPr lang="en-US" dirty="0" err="1" smtClean="0"/>
              <a:t>điều</a:t>
            </a:r>
            <a:r>
              <a:rPr lang="en-US" dirty="0" smtClean="0"/>
              <a:t> </a:t>
            </a:r>
            <a:r>
              <a:rPr lang="en-US" dirty="0" err="1" smtClean="0"/>
              <a:t>khiển</a:t>
            </a:r>
            <a:r>
              <a:rPr lang="en-US" dirty="0" smtClean="0"/>
              <a:t> </a:t>
            </a:r>
            <a:r>
              <a:rPr lang="en-US" dirty="0" err="1" smtClean="0"/>
              <a:t>và</a:t>
            </a:r>
            <a:r>
              <a:rPr lang="en-US" dirty="0" smtClean="0"/>
              <a:t> </a:t>
            </a:r>
            <a:r>
              <a:rPr lang="en-US" dirty="0" err="1" smtClean="0"/>
              <a:t>kiểm</a:t>
            </a:r>
            <a:r>
              <a:rPr lang="en-US" dirty="0" smtClean="0"/>
              <a:t> </a:t>
            </a:r>
            <a:r>
              <a:rPr lang="en-US" dirty="0" err="1" smtClean="0"/>
              <a:t>tra</a:t>
            </a:r>
            <a:endParaRPr lang="en-US" dirty="0"/>
          </a:p>
        </p:txBody>
      </p:sp>
      <p:sp>
        <p:nvSpPr>
          <p:cNvPr id="10" name="TextBox 9"/>
          <p:cNvSpPr txBox="1"/>
          <p:nvPr/>
        </p:nvSpPr>
        <p:spPr>
          <a:xfrm>
            <a:off x="4267200" y="3135868"/>
            <a:ext cx="3048000" cy="369332"/>
          </a:xfrm>
          <a:prstGeom prst="rect">
            <a:avLst/>
          </a:prstGeom>
          <a:noFill/>
          <a:ln cmpd="sng">
            <a:solidFill>
              <a:schemeClr val="tx1"/>
            </a:solidFill>
          </a:ln>
        </p:spPr>
        <p:txBody>
          <a:bodyPr wrap="square" rtlCol="0">
            <a:spAutoFit/>
          </a:bodyPr>
          <a:lstStyle/>
          <a:p>
            <a:r>
              <a:rPr lang="en-US" dirty="0" err="1" smtClean="0"/>
              <a:t>Khối</a:t>
            </a:r>
            <a:r>
              <a:rPr lang="en-US" dirty="0" smtClean="0"/>
              <a:t> </a:t>
            </a:r>
            <a:r>
              <a:rPr lang="en-US" dirty="0" err="1" smtClean="0"/>
              <a:t>khuyêch</a:t>
            </a:r>
            <a:r>
              <a:rPr lang="en-US" dirty="0" smtClean="0"/>
              <a:t> </a:t>
            </a:r>
            <a:r>
              <a:rPr lang="en-US" dirty="0" err="1" smtClean="0"/>
              <a:t>đại</a:t>
            </a:r>
            <a:r>
              <a:rPr lang="en-US" dirty="0" smtClean="0"/>
              <a:t> </a:t>
            </a:r>
            <a:r>
              <a:rPr lang="en-US" dirty="0" err="1" smtClean="0"/>
              <a:t>công</a:t>
            </a:r>
            <a:r>
              <a:rPr lang="en-US" dirty="0" smtClean="0"/>
              <a:t> </a:t>
            </a:r>
            <a:r>
              <a:rPr lang="en-US" dirty="0" err="1" smtClean="0"/>
              <a:t>suất</a:t>
            </a:r>
            <a:r>
              <a:rPr lang="en-US" dirty="0" smtClean="0"/>
              <a:t> 1</a:t>
            </a:r>
            <a:endParaRPr lang="en-US" dirty="0"/>
          </a:p>
        </p:txBody>
      </p:sp>
      <p:sp>
        <p:nvSpPr>
          <p:cNvPr id="11" name="TextBox 10"/>
          <p:cNvSpPr txBox="1"/>
          <p:nvPr/>
        </p:nvSpPr>
        <p:spPr>
          <a:xfrm>
            <a:off x="4267200" y="4050268"/>
            <a:ext cx="3048000" cy="369332"/>
          </a:xfrm>
          <a:prstGeom prst="rect">
            <a:avLst/>
          </a:prstGeom>
          <a:noFill/>
          <a:ln cmpd="sng">
            <a:solidFill>
              <a:schemeClr val="tx1"/>
            </a:solidFill>
          </a:ln>
        </p:spPr>
        <p:txBody>
          <a:bodyPr wrap="square" rtlCol="0">
            <a:spAutoFit/>
          </a:bodyPr>
          <a:lstStyle/>
          <a:p>
            <a:r>
              <a:rPr lang="en-US" dirty="0" err="1" smtClean="0"/>
              <a:t>Khối</a:t>
            </a:r>
            <a:r>
              <a:rPr lang="en-US" dirty="0" smtClean="0"/>
              <a:t> </a:t>
            </a:r>
            <a:r>
              <a:rPr lang="en-US" dirty="0" err="1" smtClean="0"/>
              <a:t>khuyêch</a:t>
            </a:r>
            <a:r>
              <a:rPr lang="en-US" dirty="0" smtClean="0"/>
              <a:t> </a:t>
            </a:r>
            <a:r>
              <a:rPr lang="en-US" dirty="0" err="1" smtClean="0"/>
              <a:t>đại</a:t>
            </a:r>
            <a:r>
              <a:rPr lang="en-US" dirty="0" smtClean="0"/>
              <a:t> </a:t>
            </a:r>
            <a:r>
              <a:rPr lang="en-US" dirty="0" err="1" smtClean="0"/>
              <a:t>công</a:t>
            </a:r>
            <a:r>
              <a:rPr lang="en-US" dirty="0" smtClean="0"/>
              <a:t> </a:t>
            </a:r>
            <a:r>
              <a:rPr lang="en-US" dirty="0" err="1" smtClean="0"/>
              <a:t>suất</a:t>
            </a:r>
            <a:r>
              <a:rPr lang="en-US" dirty="0" smtClean="0"/>
              <a:t> 2</a:t>
            </a:r>
            <a:endParaRPr lang="en-US" dirty="0"/>
          </a:p>
        </p:txBody>
      </p:sp>
      <p:sp>
        <p:nvSpPr>
          <p:cNvPr id="12" name="TextBox 11"/>
          <p:cNvSpPr txBox="1"/>
          <p:nvPr/>
        </p:nvSpPr>
        <p:spPr>
          <a:xfrm>
            <a:off x="4267200" y="3593068"/>
            <a:ext cx="3048000" cy="369332"/>
          </a:xfrm>
          <a:prstGeom prst="rect">
            <a:avLst/>
          </a:prstGeom>
          <a:noFill/>
          <a:ln cmpd="sng">
            <a:solidFill>
              <a:schemeClr val="tx1"/>
            </a:solidFill>
          </a:ln>
        </p:spPr>
        <p:txBody>
          <a:bodyPr wrap="square" rtlCol="0">
            <a:spAutoFit/>
          </a:bodyPr>
          <a:lstStyle/>
          <a:p>
            <a:r>
              <a:rPr lang="en-US" dirty="0" err="1" smtClean="0"/>
              <a:t>Khối</a:t>
            </a:r>
            <a:r>
              <a:rPr lang="en-US" dirty="0" smtClean="0"/>
              <a:t> </a:t>
            </a:r>
            <a:r>
              <a:rPr lang="en-US" dirty="0" err="1" smtClean="0"/>
              <a:t>cộng</a:t>
            </a:r>
            <a:r>
              <a:rPr lang="en-US" dirty="0" smtClean="0"/>
              <a:t> </a:t>
            </a:r>
            <a:r>
              <a:rPr lang="en-US" dirty="0" err="1" smtClean="0"/>
              <a:t>công</a:t>
            </a:r>
            <a:r>
              <a:rPr lang="en-US" dirty="0" smtClean="0"/>
              <a:t> </a:t>
            </a:r>
            <a:r>
              <a:rPr lang="en-US" dirty="0" err="1" smtClean="0"/>
              <a:t>suất</a:t>
            </a:r>
            <a:r>
              <a:rPr lang="en-US" dirty="0" smtClean="0"/>
              <a:t> </a:t>
            </a:r>
            <a:endParaRPr lang="en-US" dirty="0"/>
          </a:p>
        </p:txBody>
      </p:sp>
      <p:sp>
        <p:nvSpPr>
          <p:cNvPr id="13" name="TextBox 12"/>
          <p:cNvSpPr txBox="1"/>
          <p:nvPr/>
        </p:nvSpPr>
        <p:spPr>
          <a:xfrm>
            <a:off x="4267200" y="4355068"/>
            <a:ext cx="3048000" cy="369332"/>
          </a:xfrm>
          <a:prstGeom prst="rect">
            <a:avLst/>
          </a:prstGeom>
          <a:noFill/>
          <a:ln cmpd="sng">
            <a:solidFill>
              <a:schemeClr val="tx1"/>
            </a:solidFill>
          </a:ln>
        </p:spPr>
        <p:txBody>
          <a:bodyPr wrap="square" rtlCol="0">
            <a:spAutoFit/>
          </a:bodyPr>
          <a:lstStyle/>
          <a:p>
            <a:r>
              <a:rPr lang="en-US" dirty="0" err="1" smtClean="0"/>
              <a:t>Khối</a:t>
            </a:r>
            <a:r>
              <a:rPr lang="en-US" dirty="0" smtClean="0"/>
              <a:t> </a:t>
            </a:r>
            <a:r>
              <a:rPr lang="en-US" dirty="0" err="1" smtClean="0"/>
              <a:t>mạch</a:t>
            </a:r>
            <a:r>
              <a:rPr lang="en-US" dirty="0" smtClean="0"/>
              <a:t> </a:t>
            </a:r>
            <a:r>
              <a:rPr lang="en-US" dirty="0" err="1" smtClean="0"/>
              <a:t>lọc</a:t>
            </a:r>
            <a:endParaRPr lang="en-US" dirty="0"/>
          </a:p>
        </p:txBody>
      </p:sp>
      <p:sp>
        <p:nvSpPr>
          <p:cNvPr id="14" name="TextBox 13"/>
          <p:cNvSpPr txBox="1"/>
          <p:nvPr/>
        </p:nvSpPr>
        <p:spPr>
          <a:xfrm>
            <a:off x="4267200" y="4812268"/>
            <a:ext cx="3048000" cy="369332"/>
          </a:xfrm>
          <a:prstGeom prst="rect">
            <a:avLst/>
          </a:prstGeom>
          <a:noFill/>
          <a:ln cmpd="sng">
            <a:solidFill>
              <a:schemeClr val="tx1"/>
            </a:solidFill>
          </a:ln>
        </p:spPr>
        <p:txBody>
          <a:bodyPr wrap="square" rtlCol="0">
            <a:spAutoFit/>
          </a:bodyPr>
          <a:lstStyle/>
          <a:p>
            <a:r>
              <a:rPr lang="en-US" dirty="0" err="1" smtClean="0"/>
              <a:t>Khối</a:t>
            </a:r>
            <a:r>
              <a:rPr lang="en-US" dirty="0" smtClean="0"/>
              <a:t> AHCY </a:t>
            </a:r>
            <a:r>
              <a:rPr lang="en-US" dirty="0" err="1" smtClean="0"/>
              <a:t>phối</a:t>
            </a:r>
            <a:r>
              <a:rPr lang="en-US" dirty="0" smtClean="0"/>
              <a:t> </a:t>
            </a:r>
            <a:r>
              <a:rPr lang="en-US" dirty="0" err="1" smtClean="0"/>
              <a:t>hợp</a:t>
            </a:r>
            <a:r>
              <a:rPr lang="en-US" dirty="0" smtClean="0"/>
              <a:t> </a:t>
            </a:r>
            <a:r>
              <a:rPr lang="en-US" dirty="0" err="1" smtClean="0"/>
              <a:t>anten</a:t>
            </a:r>
            <a:endParaRPr lang="en-US" dirty="0"/>
          </a:p>
        </p:txBody>
      </p:sp>
      <p:sp>
        <p:nvSpPr>
          <p:cNvPr id="15" name="TextBox 14"/>
          <p:cNvSpPr txBox="1"/>
          <p:nvPr/>
        </p:nvSpPr>
        <p:spPr>
          <a:xfrm>
            <a:off x="4267200" y="5269468"/>
            <a:ext cx="3048000" cy="369332"/>
          </a:xfrm>
          <a:prstGeom prst="rect">
            <a:avLst/>
          </a:prstGeom>
          <a:noFill/>
          <a:ln cmpd="sng">
            <a:solidFill>
              <a:schemeClr val="tx1"/>
            </a:solidFill>
          </a:ln>
        </p:spPr>
        <p:txBody>
          <a:bodyPr wrap="square" rtlCol="0">
            <a:spAutoFit/>
          </a:bodyPr>
          <a:lstStyle/>
          <a:p>
            <a:r>
              <a:rPr lang="en-US" dirty="0" err="1" smtClean="0"/>
              <a:t>Khối</a:t>
            </a:r>
            <a:r>
              <a:rPr lang="en-US" dirty="0" smtClean="0"/>
              <a:t> </a:t>
            </a:r>
            <a:r>
              <a:rPr lang="en-US" dirty="0" err="1" smtClean="0"/>
              <a:t>nguồn</a:t>
            </a:r>
            <a:r>
              <a:rPr lang="en-US" dirty="0" smtClean="0"/>
              <a:t> </a:t>
            </a:r>
            <a:r>
              <a:rPr lang="en-US" dirty="0" err="1" smtClean="0"/>
              <a:t>thứ</a:t>
            </a:r>
            <a:r>
              <a:rPr lang="en-US" dirty="0" smtClean="0"/>
              <a:t> </a:t>
            </a:r>
            <a:r>
              <a:rPr lang="en-US" dirty="0" err="1" smtClean="0"/>
              <a:t>cấp</a:t>
            </a:r>
            <a:endParaRPr lang="en-US" dirty="0"/>
          </a:p>
        </p:txBody>
      </p:sp>
      <p:sp>
        <p:nvSpPr>
          <p:cNvPr id="16" name="TextBox 15"/>
          <p:cNvSpPr txBox="1"/>
          <p:nvPr/>
        </p:nvSpPr>
        <p:spPr>
          <a:xfrm>
            <a:off x="4267200" y="5726668"/>
            <a:ext cx="3048000" cy="369332"/>
          </a:xfrm>
          <a:prstGeom prst="rect">
            <a:avLst/>
          </a:prstGeom>
          <a:noFill/>
          <a:ln cmpd="sng">
            <a:solidFill>
              <a:schemeClr val="tx1"/>
            </a:solidFill>
          </a:ln>
        </p:spPr>
        <p:txBody>
          <a:bodyPr wrap="square" rtlCol="0">
            <a:spAutoFit/>
          </a:bodyPr>
          <a:lstStyle/>
          <a:p>
            <a:r>
              <a:rPr lang="en-US" dirty="0" err="1" smtClean="0"/>
              <a:t>Khối</a:t>
            </a:r>
            <a:r>
              <a:rPr lang="en-US" dirty="0" smtClean="0"/>
              <a:t> </a:t>
            </a:r>
            <a:r>
              <a:rPr lang="en-US" dirty="0" err="1" smtClean="0"/>
              <a:t>nguồn</a:t>
            </a:r>
            <a:r>
              <a:rPr lang="en-US" dirty="0" smtClean="0"/>
              <a:t> </a:t>
            </a:r>
            <a:r>
              <a:rPr lang="en-US" dirty="0" err="1" smtClean="0"/>
              <a:t>sơ</a:t>
            </a:r>
            <a:r>
              <a:rPr lang="en-US" dirty="0" smtClean="0"/>
              <a:t> </a:t>
            </a:r>
            <a:r>
              <a:rPr lang="en-US" dirty="0" err="1" smtClean="0"/>
              <a:t>cấp</a:t>
            </a:r>
            <a:endParaRPr 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smtClean="0">
                <a:latin typeface="Calibri" pitchFamily="34" charset="0"/>
              </a:rPr>
              <a:t>CÔNG D</a:t>
            </a:r>
            <a:r>
              <a:rPr lang="en-US" sz="3200" b="1" dirty="0" smtClean="0">
                <a:latin typeface="Calibri" pitchFamily="34" charset="0"/>
              </a:rPr>
              <a:t>Ụ</a:t>
            </a:r>
            <a:r>
              <a:rPr lang="vi-VN" sz="3200" b="1" dirty="0" smtClean="0">
                <a:latin typeface="Calibri" pitchFamily="34" charset="0"/>
              </a:rPr>
              <a:t>NG C</a:t>
            </a:r>
            <a:r>
              <a:rPr lang="en-US" sz="3200" b="1" dirty="0" smtClean="0">
                <a:latin typeface="Calibri" pitchFamily="34" charset="0"/>
              </a:rPr>
              <a:t>Ủ</a:t>
            </a:r>
            <a:r>
              <a:rPr lang="vi-VN" sz="3200" b="1" dirty="0" smtClean="0">
                <a:latin typeface="Calibri" pitchFamily="34" charset="0"/>
              </a:rPr>
              <a:t>A </a:t>
            </a:r>
            <a:r>
              <a:rPr lang="en-US" sz="3200" b="1" dirty="0" smtClean="0">
                <a:latin typeface="Calibri" pitchFamily="34" charset="0"/>
              </a:rPr>
              <a:t/>
            </a:r>
            <a:br>
              <a:rPr lang="en-US" sz="3200" b="1" dirty="0" smtClean="0">
                <a:latin typeface="Calibri" pitchFamily="34" charset="0"/>
              </a:rPr>
            </a:br>
            <a:r>
              <a:rPr lang="en-US" sz="3200" b="1" dirty="0" smtClean="0">
                <a:latin typeface="Calibri" pitchFamily="34" charset="0"/>
              </a:rPr>
              <a:t>MÁY</a:t>
            </a:r>
            <a:r>
              <a:rPr lang="vi-VN" sz="3200" b="1" dirty="0" smtClean="0">
                <a:latin typeface="Calibri" pitchFamily="34" charset="0"/>
              </a:rPr>
              <a:t> PHÁT VÔ TUY</a:t>
            </a:r>
            <a:r>
              <a:rPr lang="en-US" sz="3200" b="1" dirty="0" smtClean="0">
                <a:latin typeface="Calibri" pitchFamily="34" charset="0"/>
              </a:rPr>
              <a:t>Ế</a:t>
            </a:r>
            <a:r>
              <a:rPr lang="vi-VN" sz="3200" b="1" dirty="0" smtClean="0">
                <a:latin typeface="Calibri" pitchFamily="34" charset="0"/>
              </a:rPr>
              <a:t>N</a:t>
            </a:r>
            <a:r>
              <a:rPr lang="en-US" sz="3200" b="1" dirty="0" smtClean="0">
                <a:latin typeface="Calibri" pitchFamily="34" charset="0"/>
              </a:rPr>
              <a:t> P - 649</a:t>
            </a:r>
            <a:endParaRPr lang="en-US" sz="3200" b="1" dirty="0">
              <a:latin typeface="Calibri" pitchFamily="34" charset="0"/>
            </a:endParaRPr>
          </a:p>
        </p:txBody>
      </p:sp>
      <p:sp>
        <p:nvSpPr>
          <p:cNvPr id="3" name="Content Placeholder 2"/>
          <p:cNvSpPr>
            <a:spLocks noGrp="1"/>
          </p:cNvSpPr>
          <p:nvPr>
            <p:ph idx="1"/>
          </p:nvPr>
        </p:nvSpPr>
        <p:spPr/>
        <p:txBody>
          <a:bodyPr>
            <a:normAutofit lnSpcReduction="10000"/>
          </a:bodyPr>
          <a:lstStyle/>
          <a:p>
            <a:pPr>
              <a:buNone/>
            </a:pPr>
            <a:r>
              <a:rPr lang="en-US" dirty="0" smtClean="0"/>
              <a:t>		</a:t>
            </a:r>
            <a:r>
              <a:rPr lang="vi-VN" dirty="0" smtClean="0"/>
              <a:t>Thiết bị phát vô tuyến P-649 được dùng để truyền thông tin dưới dạng tương tự và số</a:t>
            </a:r>
            <a:endParaRPr lang="en-US" dirty="0" smtClean="0"/>
          </a:p>
          <a:p>
            <a:pPr>
              <a:buNone/>
            </a:pPr>
            <a:r>
              <a:rPr lang="en-US" dirty="0" smtClean="0"/>
              <a:t>		</a:t>
            </a:r>
            <a:r>
              <a:rPr lang="vi-VN" dirty="0" smtClean="0"/>
              <a:t>Thiết bị phát vô tuyến được dùng để liên lạc điện thoại và điện báo khi tổ chức đường liên lạc ở chế độ song công với việc thu thông tin nhờ máy thu riêng, cũng như để truyền thông tin số ở chế độ truyền dữ liệu.</a:t>
            </a:r>
            <a:endParaRPr lang="en-US" dirty="0" smtClean="0"/>
          </a:p>
          <a:p>
            <a:pPr>
              <a:buNone/>
            </a:pPr>
            <a:endParaRPr lang="en-US" dirty="0"/>
          </a:p>
        </p:txBody>
      </p:sp>
      <p:sp>
        <p:nvSpPr>
          <p:cNvPr id="4" name="Date Placeholder 3"/>
          <p:cNvSpPr>
            <a:spLocks noGrp="1"/>
          </p:cNvSpPr>
          <p:nvPr>
            <p:ph type="dt" sz="half" idx="10"/>
          </p:nvPr>
        </p:nvSpPr>
        <p:spPr/>
        <p:txBody>
          <a:bodyPr/>
          <a:lstStyle/>
          <a:p>
            <a:fld id="{8F83481C-18C6-4A34-B81B-02A87E394428}"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 MỤC ĐÍCH YÊU CẦU</a:t>
            </a: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1. </a:t>
            </a:r>
            <a:r>
              <a:rPr lang="en-US" b="1" dirty="0" err="1" smtClean="0"/>
              <a:t>Mục</a:t>
            </a:r>
            <a:r>
              <a:rPr lang="en-US" b="1" dirty="0" smtClean="0"/>
              <a:t> </a:t>
            </a:r>
            <a:r>
              <a:rPr lang="en-US" b="1" dirty="0" err="1" smtClean="0"/>
              <a:t>đích</a:t>
            </a:r>
            <a:r>
              <a:rPr lang="en-US" b="1" dirty="0" smtClean="0"/>
              <a:t>:</a:t>
            </a:r>
            <a:endParaRPr lang="en-US" dirty="0" smtClean="0"/>
          </a:p>
          <a:p>
            <a:pPr>
              <a:buNone/>
            </a:pPr>
            <a:r>
              <a:rPr lang="en-US" dirty="0" smtClean="0"/>
              <a:t>	- </a:t>
            </a:r>
            <a:r>
              <a:rPr lang="en-US" dirty="0" err="1" smtClean="0"/>
              <a:t>Giới</a:t>
            </a:r>
            <a:r>
              <a:rPr lang="en-US" dirty="0" smtClean="0"/>
              <a:t> </a:t>
            </a:r>
            <a:r>
              <a:rPr lang="en-US" dirty="0" err="1" smtClean="0"/>
              <a:t>thiệu</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học</a:t>
            </a:r>
            <a:r>
              <a:rPr lang="en-US" dirty="0" smtClean="0"/>
              <a:t> </a:t>
            </a:r>
            <a:r>
              <a:rPr lang="en-US" dirty="0" err="1" smtClean="0"/>
              <a:t>hiểu</a:t>
            </a:r>
            <a:r>
              <a:rPr lang="en-US" dirty="0" smtClean="0"/>
              <a:t>, </a:t>
            </a:r>
            <a:r>
              <a:rPr lang="en-US" dirty="0" err="1" smtClean="0"/>
              <a:t>nắm</a:t>
            </a:r>
            <a:r>
              <a:rPr lang="en-US" dirty="0" smtClean="0"/>
              <a:t> </a:t>
            </a:r>
            <a:r>
              <a:rPr lang="en-US" dirty="0" err="1" smtClean="0"/>
              <a:t>bắt</a:t>
            </a:r>
            <a:r>
              <a:rPr lang="en-US" dirty="0" smtClean="0"/>
              <a:t> </a:t>
            </a:r>
            <a:r>
              <a:rPr lang="en-US" dirty="0" err="1" smtClean="0"/>
              <a:t>được</a:t>
            </a:r>
            <a:r>
              <a:rPr lang="en-US" dirty="0" smtClean="0"/>
              <a:t> </a:t>
            </a:r>
            <a:r>
              <a:rPr lang="en-US" dirty="0" err="1" smtClean="0"/>
              <a:t>khái</a:t>
            </a:r>
            <a:r>
              <a:rPr lang="en-US" dirty="0" smtClean="0"/>
              <a:t> </a:t>
            </a:r>
            <a:r>
              <a:rPr lang="en-US" dirty="0" err="1" smtClean="0"/>
              <a:t>quát</a:t>
            </a:r>
            <a:r>
              <a:rPr lang="en-US" dirty="0" smtClean="0"/>
              <a:t> </a:t>
            </a:r>
            <a:r>
              <a:rPr lang="en-US" dirty="0" err="1" smtClean="0"/>
              <a:t>chung</a:t>
            </a:r>
            <a:r>
              <a:rPr lang="en-US" dirty="0" smtClean="0"/>
              <a:t> </a:t>
            </a:r>
            <a:r>
              <a:rPr lang="en-US" dirty="0" err="1" smtClean="0"/>
              <a:t>về</a:t>
            </a:r>
            <a:r>
              <a:rPr lang="en-US" dirty="0" smtClean="0"/>
              <a:t> </a:t>
            </a:r>
            <a:r>
              <a:rPr lang="en-US" dirty="0" err="1" smtClean="0"/>
              <a:t>hê</a:t>
            </a:r>
            <a:r>
              <a:rPr lang="en-US" dirty="0" smtClean="0"/>
              <a:t>̣ </a:t>
            </a:r>
            <a:r>
              <a:rPr lang="en-US" dirty="0" err="1" smtClean="0"/>
              <a:t>thống</a:t>
            </a:r>
            <a:r>
              <a:rPr lang="en-US" dirty="0" smtClean="0"/>
              <a:t> </a:t>
            </a:r>
            <a:r>
              <a:rPr lang="en-US" dirty="0" err="1" smtClean="0"/>
              <a:t>thông</a:t>
            </a:r>
            <a:r>
              <a:rPr lang="en-US" dirty="0" smtClean="0"/>
              <a:t> tin </a:t>
            </a:r>
            <a:r>
              <a:rPr lang="en-US" dirty="0" err="1" smtClean="0"/>
              <a:t>tàu</a:t>
            </a:r>
            <a:r>
              <a:rPr lang="en-US" dirty="0" smtClean="0"/>
              <a:t> P.</a:t>
            </a:r>
          </a:p>
          <a:p>
            <a:pPr>
              <a:buNone/>
            </a:pPr>
            <a:r>
              <a:rPr lang="en-US" dirty="0" smtClean="0"/>
              <a:t>	- </a:t>
            </a:r>
            <a:r>
              <a:rPr lang="en-US" dirty="0" err="1" smtClean="0"/>
              <a:t>Giúp</a:t>
            </a:r>
            <a:r>
              <a:rPr lang="en-US" dirty="0" smtClean="0"/>
              <a:t> </a:t>
            </a:r>
            <a:r>
              <a:rPr lang="en-US" dirty="0" err="1" smtClean="0"/>
              <a:t>cho</a:t>
            </a:r>
            <a:r>
              <a:rPr lang="en-US" dirty="0" smtClean="0"/>
              <a:t> </a:t>
            </a:r>
            <a:r>
              <a:rPr lang="en-US" dirty="0" err="1" smtClean="0"/>
              <a:t>người</a:t>
            </a:r>
            <a:r>
              <a:rPr lang="en-US" dirty="0" smtClean="0"/>
              <a:t> </a:t>
            </a:r>
            <a:r>
              <a:rPr lang="en-US" dirty="0" err="1" smtClean="0"/>
              <a:t>học</a:t>
            </a:r>
            <a:r>
              <a:rPr lang="en-US" dirty="0" smtClean="0"/>
              <a:t> </a:t>
            </a:r>
            <a:r>
              <a:rPr lang="en-US" dirty="0" err="1" smtClean="0"/>
              <a:t>hiểu</a:t>
            </a:r>
            <a:r>
              <a:rPr lang="en-US" dirty="0" smtClean="0"/>
              <a:t>, </a:t>
            </a:r>
            <a:r>
              <a:rPr lang="en-US" dirty="0" err="1" smtClean="0"/>
              <a:t>nắm</a:t>
            </a:r>
            <a:r>
              <a:rPr lang="en-US" dirty="0" smtClean="0"/>
              <a:t> </a:t>
            </a:r>
            <a:r>
              <a:rPr lang="en-US" dirty="0" err="1" smtClean="0"/>
              <a:t>bắt</a:t>
            </a:r>
            <a:r>
              <a:rPr lang="en-US" dirty="0" smtClean="0"/>
              <a:t> </a:t>
            </a:r>
            <a:r>
              <a:rPr lang="en-US" dirty="0" err="1" smtClean="0"/>
              <a:t>được</a:t>
            </a:r>
            <a:r>
              <a:rPr lang="en-US" dirty="0" smtClean="0"/>
              <a:t> </a:t>
            </a:r>
            <a:r>
              <a:rPr lang="en-US" dirty="0" err="1" smtClean="0"/>
              <a:t>các</a:t>
            </a:r>
            <a:r>
              <a:rPr lang="en-US" dirty="0" smtClean="0"/>
              <a:t> </a:t>
            </a:r>
            <a:r>
              <a:rPr lang="en-US" dirty="0" err="1" smtClean="0"/>
              <a:t>tính</a:t>
            </a:r>
            <a:r>
              <a:rPr lang="en-US" dirty="0" smtClean="0"/>
              <a:t> </a:t>
            </a:r>
            <a:r>
              <a:rPr lang="en-US" dirty="0" err="1" smtClean="0"/>
              <a:t>năng</a:t>
            </a:r>
            <a:r>
              <a:rPr lang="en-US" dirty="0" smtClean="0"/>
              <a:t> </a:t>
            </a:r>
            <a:r>
              <a:rPr lang="en-US" dirty="0" err="1" smtClean="0"/>
              <a:t>kỹ</a:t>
            </a:r>
            <a:r>
              <a:rPr lang="en-US" dirty="0" smtClean="0"/>
              <a:t> </a:t>
            </a:r>
            <a:r>
              <a:rPr lang="en-US" dirty="0" err="1" smtClean="0"/>
              <a:t>chiến</a:t>
            </a:r>
            <a:r>
              <a:rPr lang="en-US" dirty="0" smtClean="0"/>
              <a:t> </a:t>
            </a:r>
            <a:r>
              <a:rPr lang="en-US" dirty="0" err="1" smtClean="0"/>
              <a:t>thuật</a:t>
            </a:r>
            <a:r>
              <a:rPr lang="en-US" dirty="0" smtClean="0"/>
              <a:t> </a:t>
            </a:r>
            <a:r>
              <a:rPr lang="en-US" dirty="0" err="1" smtClean="0"/>
              <a:t>của</a:t>
            </a:r>
            <a:r>
              <a:rPr lang="en-US" dirty="0" smtClean="0"/>
              <a:t> </a:t>
            </a:r>
            <a:r>
              <a:rPr lang="en-US" dirty="0" err="1" smtClean="0"/>
              <a:t>các</a:t>
            </a:r>
            <a:r>
              <a:rPr lang="en-US" dirty="0" smtClean="0"/>
              <a:t> </a:t>
            </a:r>
            <a:r>
              <a:rPr lang="en-US" dirty="0" err="1" smtClean="0"/>
              <a:t>thành</a:t>
            </a:r>
            <a:r>
              <a:rPr lang="en-US" dirty="0" smtClean="0"/>
              <a:t> </a:t>
            </a:r>
            <a:r>
              <a:rPr lang="en-US" dirty="0" err="1" smtClean="0"/>
              <a:t>phần</a:t>
            </a:r>
            <a:r>
              <a:rPr lang="en-US" dirty="0" smtClean="0"/>
              <a:t> </a:t>
            </a:r>
            <a:r>
              <a:rPr lang="en-US" dirty="0" err="1" smtClean="0"/>
              <a:t>thiết</a:t>
            </a:r>
            <a:r>
              <a:rPr lang="en-US" dirty="0" smtClean="0"/>
              <a:t> </a:t>
            </a:r>
            <a:r>
              <a:rPr lang="en-US" dirty="0" err="1" smtClean="0"/>
              <a:t>bị</a:t>
            </a:r>
            <a:r>
              <a:rPr lang="en-US" dirty="0" smtClean="0"/>
              <a:t> </a:t>
            </a:r>
            <a:r>
              <a:rPr lang="en-US" dirty="0" err="1" smtClean="0"/>
              <a:t>kỹ</a:t>
            </a:r>
            <a:r>
              <a:rPr lang="en-US" dirty="0" smtClean="0"/>
              <a:t> </a:t>
            </a:r>
            <a:r>
              <a:rPr lang="en-US" dirty="0" err="1" smtClean="0"/>
              <a:t>thuật</a:t>
            </a:r>
            <a:r>
              <a:rPr lang="en-US" dirty="0" smtClean="0"/>
              <a:t> </a:t>
            </a:r>
            <a:r>
              <a:rPr lang="en-US" dirty="0" err="1" smtClean="0"/>
              <a:t>thông</a:t>
            </a:r>
            <a:r>
              <a:rPr lang="en-US" dirty="0" smtClean="0"/>
              <a:t> tin </a:t>
            </a:r>
            <a:r>
              <a:rPr lang="en-US" dirty="0" err="1" smtClean="0"/>
              <a:t>tàu</a:t>
            </a:r>
            <a:r>
              <a:rPr lang="en-US" dirty="0" smtClean="0"/>
              <a:t> P.</a:t>
            </a:r>
          </a:p>
          <a:p>
            <a:pPr>
              <a:buNone/>
            </a:pPr>
            <a:r>
              <a:rPr lang="en-US" b="1" dirty="0" smtClean="0"/>
              <a:t>	2. </a:t>
            </a:r>
            <a:r>
              <a:rPr lang="en-US" b="1" dirty="0" err="1" smtClean="0"/>
              <a:t>Yêu</a:t>
            </a:r>
            <a:r>
              <a:rPr lang="en-US" b="1" dirty="0" smtClean="0"/>
              <a:t> </a:t>
            </a:r>
            <a:r>
              <a:rPr lang="en-US" b="1" dirty="0" err="1" smtClean="0"/>
              <a:t>cầu</a:t>
            </a:r>
            <a:r>
              <a:rPr lang="en-US" b="1" dirty="0" smtClean="0"/>
              <a:t>:</a:t>
            </a:r>
            <a:endParaRPr lang="en-US" dirty="0" smtClean="0"/>
          </a:p>
          <a:p>
            <a:pPr>
              <a:buNone/>
            </a:pPr>
            <a:r>
              <a:rPr lang="en-US" dirty="0" smtClean="0"/>
              <a:t>	- </a:t>
            </a:r>
            <a:r>
              <a:rPr lang="en-US" dirty="0" err="1" smtClean="0"/>
              <a:t>Người</a:t>
            </a:r>
            <a:r>
              <a:rPr lang="en-US" dirty="0" smtClean="0"/>
              <a:t> </a:t>
            </a:r>
            <a:r>
              <a:rPr lang="en-US" dirty="0" err="1" smtClean="0"/>
              <a:t>học</a:t>
            </a:r>
            <a:r>
              <a:rPr lang="en-US" dirty="0" smtClean="0"/>
              <a:t> </a:t>
            </a:r>
            <a:r>
              <a:rPr lang="en-US" dirty="0" err="1" smtClean="0"/>
              <a:t>nắm</a:t>
            </a:r>
            <a:r>
              <a:rPr lang="en-US" dirty="0" smtClean="0"/>
              <a:t> </a:t>
            </a:r>
            <a:r>
              <a:rPr lang="en-US" dirty="0" err="1" smtClean="0"/>
              <a:t>chắc</a:t>
            </a:r>
            <a:r>
              <a:rPr lang="en-US" dirty="0" smtClean="0"/>
              <a:t> </a:t>
            </a:r>
            <a:r>
              <a:rPr lang="en-US" dirty="0" err="1" smtClean="0"/>
              <a:t>nội</a:t>
            </a:r>
            <a:r>
              <a:rPr lang="en-US" dirty="0" smtClean="0"/>
              <a:t> dung, </a:t>
            </a:r>
            <a:r>
              <a:rPr lang="en-US" dirty="0" err="1" smtClean="0"/>
              <a:t>ghi</a:t>
            </a:r>
            <a:r>
              <a:rPr lang="en-US" dirty="0" smtClean="0"/>
              <a:t> </a:t>
            </a:r>
            <a:r>
              <a:rPr lang="en-US" dirty="0" err="1" smtClean="0"/>
              <a:t>chép</a:t>
            </a:r>
            <a:r>
              <a:rPr lang="en-US" dirty="0" smtClean="0"/>
              <a:t> </a:t>
            </a:r>
            <a:r>
              <a:rPr lang="en-US" dirty="0" err="1" smtClean="0"/>
              <a:t>đầy</a:t>
            </a:r>
            <a:r>
              <a:rPr lang="en-US" dirty="0" smtClean="0"/>
              <a:t> </a:t>
            </a:r>
            <a:r>
              <a:rPr lang="en-US" dirty="0" err="1" smtClean="0"/>
              <a:t>đủ</a:t>
            </a:r>
            <a:r>
              <a:rPr lang="en-US" dirty="0" smtClean="0"/>
              <a:t>.</a:t>
            </a:r>
            <a:endParaRPr lang="en-US" dirty="0"/>
          </a:p>
        </p:txBody>
      </p:sp>
      <p:sp>
        <p:nvSpPr>
          <p:cNvPr id="5" name="Date Placeholder 4"/>
          <p:cNvSpPr>
            <a:spLocks noGrp="1"/>
          </p:cNvSpPr>
          <p:nvPr>
            <p:ph type="dt" sz="half" idx="10"/>
          </p:nvPr>
        </p:nvSpPr>
        <p:spPr/>
        <p:txBody>
          <a:bodyPr/>
          <a:lstStyle/>
          <a:p>
            <a:fld id="{5FE10940-CD52-490E-B126-BB49C41668CC}" type="datetime12">
              <a:rPr lang="en-US" sz="2800" smtClean="0">
                <a:solidFill>
                  <a:srgbClr val="FF0000"/>
                </a:solidFill>
              </a:rPr>
              <a:pPr/>
              <a:t>8:14 AM</a:t>
            </a:fld>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smtClean="0">
                <a:latin typeface="Calibri" pitchFamily="34" charset="0"/>
              </a:rPr>
              <a:t>CÔNG D</a:t>
            </a:r>
            <a:r>
              <a:rPr lang="en-US" sz="3200" b="1" dirty="0" smtClean="0">
                <a:latin typeface="Calibri" pitchFamily="34" charset="0"/>
              </a:rPr>
              <a:t>Ụ</a:t>
            </a:r>
            <a:r>
              <a:rPr lang="vi-VN" sz="3200" b="1" dirty="0" smtClean="0">
                <a:latin typeface="Calibri" pitchFamily="34" charset="0"/>
              </a:rPr>
              <a:t>NG </a:t>
            </a:r>
            <a:r>
              <a:rPr lang="en-US" sz="3200" b="1" dirty="0" smtClean="0">
                <a:latin typeface="Calibri" pitchFamily="34" charset="0"/>
              </a:rPr>
              <a:t/>
            </a:r>
            <a:br>
              <a:rPr lang="en-US" sz="3200" b="1" dirty="0" smtClean="0">
                <a:latin typeface="Calibri" pitchFamily="34" charset="0"/>
              </a:rPr>
            </a:br>
            <a:r>
              <a:rPr lang="vi-VN" sz="3200" b="1" dirty="0" smtClean="0">
                <a:latin typeface="Calibri" pitchFamily="34" charset="0"/>
              </a:rPr>
              <a:t>C</a:t>
            </a:r>
            <a:r>
              <a:rPr lang="en-US" sz="3200" b="1" dirty="0" smtClean="0">
                <a:latin typeface="Calibri" pitchFamily="34" charset="0"/>
              </a:rPr>
              <a:t>Ủ</a:t>
            </a:r>
            <a:r>
              <a:rPr lang="vi-VN" sz="3200" b="1" dirty="0" smtClean="0">
                <a:latin typeface="Calibri" pitchFamily="34" charset="0"/>
              </a:rPr>
              <a:t>A </a:t>
            </a:r>
            <a:r>
              <a:rPr lang="en-US" sz="3200" b="1" dirty="0" smtClean="0">
                <a:latin typeface="Calibri" pitchFamily="34" charset="0"/>
              </a:rPr>
              <a:t>MÁY</a:t>
            </a:r>
            <a:r>
              <a:rPr lang="vi-VN" sz="3200" b="1" dirty="0" smtClean="0">
                <a:latin typeface="Calibri" pitchFamily="34" charset="0"/>
              </a:rPr>
              <a:t> PHÁT VÔ TUY</a:t>
            </a:r>
            <a:r>
              <a:rPr lang="en-US" sz="3200" b="1" dirty="0" smtClean="0">
                <a:latin typeface="Calibri" pitchFamily="34" charset="0"/>
              </a:rPr>
              <a:t>Ế</a:t>
            </a:r>
            <a:r>
              <a:rPr lang="vi-VN" sz="3200" b="1" dirty="0" smtClean="0">
                <a:latin typeface="Calibri" pitchFamily="34" charset="0"/>
              </a:rPr>
              <a:t>N</a:t>
            </a:r>
            <a:r>
              <a:rPr lang="en-US" sz="3200" b="1" dirty="0" smtClean="0">
                <a:latin typeface="Calibri" pitchFamily="34" charset="0"/>
              </a:rPr>
              <a:t> P - 649</a:t>
            </a:r>
            <a:endParaRPr lang="en-US" sz="3200" b="1" dirty="0">
              <a:latin typeface="Calibri" pitchFamily="34" charset="0"/>
            </a:endParaRPr>
          </a:p>
        </p:txBody>
      </p:sp>
      <p:sp>
        <p:nvSpPr>
          <p:cNvPr id="3" name="Content Placeholder 2"/>
          <p:cNvSpPr>
            <a:spLocks noGrp="1"/>
          </p:cNvSpPr>
          <p:nvPr>
            <p:ph idx="1"/>
          </p:nvPr>
        </p:nvSpPr>
        <p:spPr/>
        <p:txBody>
          <a:bodyPr>
            <a:normAutofit fontScale="85000" lnSpcReduction="10000"/>
          </a:bodyPr>
          <a:lstStyle/>
          <a:p>
            <a:pPr>
              <a:buNone/>
            </a:pPr>
            <a:r>
              <a:rPr lang="vi-VN" dirty="0" smtClean="0"/>
              <a:t>	</a:t>
            </a:r>
            <a:r>
              <a:rPr lang="en-US" dirty="0" smtClean="0"/>
              <a:t>	</a:t>
            </a:r>
            <a:r>
              <a:rPr lang="vi-VN" dirty="0" smtClean="0"/>
              <a:t>Thiết bị phát vô tuyến được dùng để đặt ở các tàu trên mặt nước hoặc ở trung tâm vô tuyến, ở các điểm liên lạc và ở các đối tượng cố định khác và được tính toán để sử dụng ở các trạm chiến đấu đóng kín khi nhiệt độ không khí bên ngoài từ  </a:t>
            </a:r>
            <a:r>
              <a:rPr lang="vi-VN" b="1" dirty="0" smtClean="0"/>
              <a:t>–10ºC đến +55ºC </a:t>
            </a:r>
            <a:r>
              <a:rPr lang="vi-VN" dirty="0" smtClean="0"/>
              <a:t>và độ ẩm tương đối đến </a:t>
            </a:r>
            <a:r>
              <a:rPr lang="vi-VN" b="1" dirty="0" smtClean="0"/>
              <a:t>98%</a:t>
            </a:r>
            <a:r>
              <a:rPr lang="vi-VN" dirty="0" smtClean="0"/>
              <a:t>.</a:t>
            </a:r>
            <a:endParaRPr lang="en-US" dirty="0" smtClean="0"/>
          </a:p>
          <a:p>
            <a:pPr>
              <a:buNone/>
            </a:pPr>
            <a:r>
              <a:rPr lang="vi-VN" dirty="0" smtClean="0"/>
              <a:t>	</a:t>
            </a:r>
            <a:r>
              <a:rPr lang="en-US" dirty="0" smtClean="0"/>
              <a:t>	</a:t>
            </a:r>
            <a:r>
              <a:rPr lang="vi-VN" dirty="0" smtClean="0"/>
              <a:t>Thiết bị phát vô tuyến P-649 có thể được sử dụng để thay thế trạm P-632 МЛ và P-638-3.</a:t>
            </a:r>
            <a:endParaRPr lang="en-US" dirty="0" smtClean="0"/>
          </a:p>
          <a:p>
            <a:pPr>
              <a:buNone/>
            </a:pPr>
            <a:r>
              <a:rPr lang="vi-VN" dirty="0" smtClean="0"/>
              <a:t>	</a:t>
            </a:r>
            <a:r>
              <a:rPr lang="en-US" dirty="0" smtClean="0"/>
              <a:t>	</a:t>
            </a:r>
            <a:r>
              <a:rPr lang="vi-VN" dirty="0" smtClean="0"/>
              <a:t>Ngoài ra, thiết bị phát vô tuyến P-649 bảo đảm làm việc với an ten tàu biển tiêu chuẩn khi sử dụng dải tần của nó.</a:t>
            </a:r>
            <a:endParaRPr lang="en-US" dirty="0"/>
          </a:p>
        </p:txBody>
      </p:sp>
      <p:sp>
        <p:nvSpPr>
          <p:cNvPr id="4" name="Date Placeholder 3"/>
          <p:cNvSpPr>
            <a:spLocks noGrp="1"/>
          </p:cNvSpPr>
          <p:nvPr>
            <p:ph type="dt" sz="half" idx="10"/>
          </p:nvPr>
        </p:nvSpPr>
        <p:spPr/>
        <p:txBody>
          <a:bodyPr/>
          <a:lstStyle/>
          <a:p>
            <a:fld id="{381F1E7F-D868-4483-9998-4A560FF0DF73}" type="datetime12">
              <a:rPr lang="en-US" sz="2800" smtClean="0">
                <a:solidFill>
                  <a:srgbClr val="FF0000"/>
                </a:solidFill>
              </a:rPr>
              <a:pPr/>
              <a:t>8:12 AM</a:t>
            </a:fld>
            <a:endParaRPr lang="en-US" sz="280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smtClean="0">
                <a:latin typeface="Calibri" pitchFamily="34" charset="0"/>
              </a:rPr>
              <a:t>TÍNH NĂNG K</a:t>
            </a:r>
            <a:r>
              <a:rPr lang="en-US" sz="3200" b="1" dirty="0" smtClean="0">
                <a:latin typeface="Calibri" pitchFamily="34" charset="0"/>
              </a:rPr>
              <a:t>Ỹ</a:t>
            </a:r>
            <a:r>
              <a:rPr lang="vi-VN" sz="3200" b="1" dirty="0" smtClean="0">
                <a:latin typeface="Calibri" pitchFamily="34" charset="0"/>
              </a:rPr>
              <a:t> THU</a:t>
            </a:r>
            <a:r>
              <a:rPr lang="en-US" sz="3200" b="1" dirty="0" smtClean="0">
                <a:latin typeface="Calibri" pitchFamily="34" charset="0"/>
              </a:rPr>
              <a:t>Ậ</a:t>
            </a:r>
            <a:r>
              <a:rPr lang="vi-VN" sz="3200" b="1" dirty="0" smtClean="0">
                <a:latin typeface="Calibri" pitchFamily="34" charset="0"/>
              </a:rPr>
              <a:t>T </a:t>
            </a:r>
            <a:r>
              <a:rPr lang="en-US" sz="3200" b="1" dirty="0" smtClean="0">
                <a:latin typeface="Calibri" pitchFamily="34" charset="0"/>
              </a:rPr>
              <a:t/>
            </a:r>
            <a:br>
              <a:rPr lang="en-US" sz="3200" b="1" dirty="0" smtClean="0">
                <a:latin typeface="Calibri" pitchFamily="34" charset="0"/>
              </a:rPr>
            </a:br>
            <a:r>
              <a:rPr lang="vi-VN" sz="3200" b="1" dirty="0" smtClean="0">
                <a:latin typeface="Calibri" pitchFamily="34" charset="0"/>
              </a:rPr>
              <a:t>C</a:t>
            </a:r>
            <a:r>
              <a:rPr lang="en-US" sz="3200" b="1" dirty="0" smtClean="0">
                <a:latin typeface="Calibri" pitchFamily="34" charset="0"/>
              </a:rPr>
              <a:t>Ủ</a:t>
            </a:r>
            <a:r>
              <a:rPr lang="vi-VN" sz="3200" b="1" dirty="0" smtClean="0">
                <a:latin typeface="Calibri" pitchFamily="34" charset="0"/>
              </a:rPr>
              <a:t>A </a:t>
            </a:r>
            <a:r>
              <a:rPr lang="en-US" sz="3200" b="1" dirty="0" smtClean="0">
                <a:latin typeface="Calibri" pitchFamily="34" charset="0"/>
              </a:rPr>
              <a:t>MÁY</a:t>
            </a:r>
            <a:r>
              <a:rPr lang="vi-VN" sz="3200" b="1" dirty="0" smtClean="0">
                <a:latin typeface="Calibri" pitchFamily="34" charset="0"/>
              </a:rPr>
              <a:t> PHÁT VÔ TUY</a:t>
            </a:r>
            <a:r>
              <a:rPr lang="en-US" sz="3200" b="1" dirty="0" smtClean="0">
                <a:latin typeface="Calibri" pitchFamily="34" charset="0"/>
              </a:rPr>
              <a:t>Ế</a:t>
            </a:r>
            <a:r>
              <a:rPr lang="vi-VN" sz="3200" b="1" dirty="0" smtClean="0">
                <a:latin typeface="Calibri" pitchFamily="34" charset="0"/>
              </a:rPr>
              <a:t>N</a:t>
            </a:r>
            <a:r>
              <a:rPr lang="en-US" sz="3200" b="1" dirty="0" smtClean="0">
                <a:latin typeface="Calibri" pitchFamily="34" charset="0"/>
              </a:rPr>
              <a:t> P - 649</a:t>
            </a:r>
            <a:endParaRPr lang="en-US" sz="3200" b="1" dirty="0">
              <a:latin typeface="Calibri" pitchFamily="34" charset="0"/>
            </a:endParaRPr>
          </a:p>
        </p:txBody>
      </p:sp>
      <p:sp>
        <p:nvSpPr>
          <p:cNvPr id="3" name="Content Placeholder 2"/>
          <p:cNvSpPr>
            <a:spLocks noGrp="1"/>
          </p:cNvSpPr>
          <p:nvPr>
            <p:ph idx="1"/>
          </p:nvPr>
        </p:nvSpPr>
        <p:spPr/>
        <p:txBody>
          <a:bodyPr>
            <a:normAutofit fontScale="92500" lnSpcReduction="20000"/>
          </a:bodyPr>
          <a:lstStyle/>
          <a:p>
            <a:pPr>
              <a:buNone/>
            </a:pPr>
            <a:r>
              <a:rPr lang="en-US" dirty="0" smtClean="0"/>
              <a:t>		D</a:t>
            </a:r>
            <a:r>
              <a:rPr lang="vi-VN" dirty="0" smtClean="0"/>
              <a:t>ải tần từ 1,5 đến 29,99999 MHz</a:t>
            </a:r>
            <a:r>
              <a:rPr lang="en-US" dirty="0" smtClean="0"/>
              <a:t>.</a:t>
            </a:r>
          </a:p>
          <a:p>
            <a:pPr>
              <a:buNone/>
            </a:pPr>
            <a:r>
              <a:rPr lang="en-US" dirty="0" smtClean="0"/>
              <a:t>		B</a:t>
            </a:r>
            <a:r>
              <a:rPr lang="vi-VN" dirty="0" smtClean="0"/>
              <a:t>ước dịch tần nhỏ nhất là 10 Hz. </a:t>
            </a:r>
            <a:endParaRPr lang="en-US" dirty="0" smtClean="0"/>
          </a:p>
          <a:p>
            <a:pPr>
              <a:buNone/>
            </a:pPr>
            <a:r>
              <a:rPr lang="vi-VN" dirty="0" smtClean="0"/>
              <a:t>	</a:t>
            </a:r>
            <a:r>
              <a:rPr lang="en-US" dirty="0" smtClean="0"/>
              <a:t>	</a:t>
            </a:r>
            <a:r>
              <a:rPr lang="vi-VN" dirty="0" smtClean="0"/>
              <a:t>Công suất đỉnh đầu ra danh định của máy phát khi làm việc với tải tích cực </a:t>
            </a:r>
            <a:r>
              <a:rPr lang="en-US" dirty="0" smtClean="0"/>
              <a:t>50</a:t>
            </a:r>
            <a:r>
              <a:rPr lang="vi-VN" dirty="0" smtClean="0"/>
              <a:t> Ôm ở chế độ điện thoại và điện báo là 1000W ± 2</a:t>
            </a:r>
            <a:r>
              <a:rPr lang="en-US" dirty="0" smtClean="0"/>
              <a:t>%</a:t>
            </a:r>
            <a:r>
              <a:rPr lang="vi-VN" dirty="0" smtClean="0"/>
              <a:t>.</a:t>
            </a:r>
            <a:endParaRPr lang="en-US" dirty="0" smtClean="0"/>
          </a:p>
          <a:p>
            <a:pPr>
              <a:buNone/>
            </a:pPr>
            <a:r>
              <a:rPr lang="vi-VN" dirty="0" smtClean="0"/>
              <a:t>	</a:t>
            </a:r>
            <a:r>
              <a:rPr lang="en-US" dirty="0" smtClean="0"/>
              <a:t>	</a:t>
            </a:r>
            <a:r>
              <a:rPr lang="vi-VN" dirty="0" smtClean="0"/>
              <a:t>Khi làm việc với an ten có hệ số sóng chạy nhỏ hơn 0,25 trong máy phát có chế độ hạn chế công suất ra cực đại ở mức 250W không phụ thuộc vào chất lượng phối hợp đầu ra máy phát lắp vào thiết bị phối hợp an ten.</a:t>
            </a:r>
            <a:endParaRPr lang="en-US" dirty="0" smtClean="0"/>
          </a:p>
          <a:p>
            <a:pPr>
              <a:buNone/>
            </a:pPr>
            <a:endParaRPr lang="en-US" dirty="0"/>
          </a:p>
        </p:txBody>
      </p:sp>
      <p:sp>
        <p:nvSpPr>
          <p:cNvPr id="4" name="Date Placeholder 3"/>
          <p:cNvSpPr>
            <a:spLocks noGrp="1"/>
          </p:cNvSpPr>
          <p:nvPr>
            <p:ph type="dt" sz="half" idx="10"/>
          </p:nvPr>
        </p:nvSpPr>
        <p:spPr/>
        <p:txBody>
          <a:bodyPr/>
          <a:lstStyle/>
          <a:p>
            <a:fld id="{144D646C-848A-442C-BFB8-E222F2360240}"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smtClean="0">
                <a:latin typeface="Calibri" pitchFamily="34" charset="0"/>
              </a:rPr>
              <a:t>TÍNH NĂNG K</a:t>
            </a:r>
            <a:r>
              <a:rPr lang="en-US" sz="3200" b="1" dirty="0" smtClean="0">
                <a:latin typeface="Calibri" pitchFamily="34" charset="0"/>
              </a:rPr>
              <a:t>Ỹ</a:t>
            </a:r>
            <a:r>
              <a:rPr lang="vi-VN" sz="3200" b="1" dirty="0" smtClean="0">
                <a:latin typeface="Calibri" pitchFamily="34" charset="0"/>
              </a:rPr>
              <a:t> THU</a:t>
            </a:r>
            <a:r>
              <a:rPr lang="en-US" sz="3200" b="1" dirty="0" smtClean="0">
                <a:latin typeface="Calibri" pitchFamily="34" charset="0"/>
              </a:rPr>
              <a:t>Ậ</a:t>
            </a:r>
            <a:r>
              <a:rPr lang="vi-VN" sz="3200" b="1" dirty="0" smtClean="0">
                <a:latin typeface="Calibri" pitchFamily="34" charset="0"/>
              </a:rPr>
              <a:t>T C</a:t>
            </a:r>
            <a:r>
              <a:rPr lang="en-US" sz="3200" b="1" dirty="0" smtClean="0">
                <a:latin typeface="Calibri" pitchFamily="34" charset="0"/>
              </a:rPr>
              <a:t>Ủ</a:t>
            </a:r>
            <a:r>
              <a:rPr lang="vi-VN" sz="3200" b="1" dirty="0" smtClean="0">
                <a:latin typeface="Calibri" pitchFamily="34" charset="0"/>
              </a:rPr>
              <a:t>A </a:t>
            </a:r>
            <a:r>
              <a:rPr lang="en-US" sz="3200" b="1" dirty="0" smtClean="0">
                <a:latin typeface="Calibri" pitchFamily="34" charset="0"/>
              </a:rPr>
              <a:t/>
            </a:r>
            <a:br>
              <a:rPr lang="en-US" sz="3200" b="1" dirty="0" smtClean="0">
                <a:latin typeface="Calibri" pitchFamily="34" charset="0"/>
              </a:rPr>
            </a:br>
            <a:r>
              <a:rPr lang="en-US" sz="3200" b="1" dirty="0" smtClean="0">
                <a:latin typeface="Calibri" pitchFamily="34" charset="0"/>
              </a:rPr>
              <a:t>MÁY</a:t>
            </a:r>
            <a:r>
              <a:rPr lang="vi-VN" sz="3200" b="1" dirty="0" smtClean="0">
                <a:latin typeface="Calibri" pitchFamily="34" charset="0"/>
              </a:rPr>
              <a:t> PHÁT VÔ TUY</a:t>
            </a:r>
            <a:r>
              <a:rPr lang="en-US" sz="3200" b="1" dirty="0" smtClean="0">
                <a:latin typeface="Calibri" pitchFamily="34" charset="0"/>
              </a:rPr>
              <a:t>Ế</a:t>
            </a:r>
            <a:r>
              <a:rPr lang="vi-VN" sz="3200" b="1" dirty="0" smtClean="0">
                <a:latin typeface="Calibri" pitchFamily="34" charset="0"/>
              </a:rPr>
              <a:t>N</a:t>
            </a:r>
            <a:r>
              <a:rPr lang="en-US" sz="3200" b="1" dirty="0" smtClean="0">
                <a:latin typeface="Calibri" pitchFamily="34" charset="0"/>
              </a:rPr>
              <a:t> P - 649</a:t>
            </a:r>
            <a:endParaRPr lang="en-US" sz="3200" b="1" dirty="0">
              <a:latin typeface="Calibri" pitchFamily="34" charset="0"/>
            </a:endParaRPr>
          </a:p>
        </p:txBody>
      </p:sp>
      <p:sp>
        <p:nvSpPr>
          <p:cNvPr id="3" name="Content Placeholder 2"/>
          <p:cNvSpPr>
            <a:spLocks noGrp="1"/>
          </p:cNvSpPr>
          <p:nvPr>
            <p:ph idx="1"/>
          </p:nvPr>
        </p:nvSpPr>
        <p:spPr/>
        <p:txBody>
          <a:bodyPr>
            <a:normAutofit fontScale="77500" lnSpcReduction="20000"/>
          </a:bodyPr>
          <a:lstStyle/>
          <a:p>
            <a:pPr>
              <a:buNone/>
            </a:pPr>
            <a:r>
              <a:rPr lang="en-US" dirty="0" smtClean="0"/>
              <a:t>		</a:t>
            </a:r>
            <a:r>
              <a:rPr lang="vi-VN" dirty="0" smtClean="0"/>
              <a:t>Thiết bị phát vô tuyến bảo đảm khả năng đặt công suất đầu ra ở mức 6; 25; 50 và 100%.</a:t>
            </a:r>
            <a:endParaRPr lang="en-US" dirty="0" smtClean="0"/>
          </a:p>
          <a:p>
            <a:pPr>
              <a:buNone/>
            </a:pPr>
            <a:r>
              <a:rPr lang="vi-VN" dirty="0" smtClean="0"/>
              <a:t>	</a:t>
            </a:r>
            <a:r>
              <a:rPr lang="en-US" dirty="0" smtClean="0"/>
              <a:t>	</a:t>
            </a:r>
            <a:r>
              <a:rPr lang="vi-VN" dirty="0" smtClean="0"/>
              <a:t>Thực hiện cấp nguồn cho thiết bị phát vô tuyến từ lưới điện xoay chiều ba pha 220/380V ± 10% và tần số 50 Hz ± 2% và từ lưới điện xoay chiều một pha 220V ± 10% và tần số 50 Hz ± 2%.</a:t>
            </a:r>
            <a:endParaRPr lang="en-US" dirty="0" smtClean="0"/>
          </a:p>
          <a:p>
            <a:pPr>
              <a:buNone/>
            </a:pPr>
            <a:r>
              <a:rPr lang="vi-VN" dirty="0" smtClean="0"/>
              <a:t>	</a:t>
            </a:r>
            <a:r>
              <a:rPr lang="en-US" dirty="0" smtClean="0"/>
              <a:t>	</a:t>
            </a:r>
            <a:r>
              <a:rPr lang="vi-VN" dirty="0" smtClean="0"/>
              <a:t>Công suất cực đại được tiêu thụ bởi thiết bị phát vô tuyến từ lưới điện xoay chiều ba pha 220/380V là 3500W, từ lưới điện xoay chiều một pha 220V là 400W.</a:t>
            </a:r>
            <a:endParaRPr lang="en-US" dirty="0" smtClean="0"/>
          </a:p>
          <a:p>
            <a:pPr>
              <a:buNone/>
            </a:pPr>
            <a:r>
              <a:rPr lang="vi-VN" dirty="0" smtClean="0"/>
              <a:t>	</a:t>
            </a:r>
            <a:r>
              <a:rPr lang="en-US" dirty="0" smtClean="0"/>
              <a:t>	</a:t>
            </a:r>
            <a:r>
              <a:rPr lang="vi-VN" dirty="0" smtClean="0"/>
              <a:t>Trạng thái làm việc của thiết bị phát được tự động khôi phục sau thời gian ngắn, không quá 2 giây bị mất điện áp lưới.</a:t>
            </a:r>
            <a:endParaRPr lang="en-US" dirty="0"/>
          </a:p>
        </p:txBody>
      </p:sp>
      <p:sp>
        <p:nvSpPr>
          <p:cNvPr id="4" name="Date Placeholder 3"/>
          <p:cNvSpPr>
            <a:spLocks noGrp="1"/>
          </p:cNvSpPr>
          <p:nvPr>
            <p:ph type="dt" sz="half" idx="10"/>
          </p:nvPr>
        </p:nvSpPr>
        <p:spPr/>
        <p:txBody>
          <a:bodyPr/>
          <a:lstStyle/>
          <a:p>
            <a:fld id="{36AFE6CE-1348-4F9E-BF47-67368D9A4ED6}" type="datetime12">
              <a:rPr lang="en-US" sz="2800" smtClean="0">
                <a:solidFill>
                  <a:srgbClr val="FF0000"/>
                </a:solidFill>
              </a:rPr>
              <a:pPr/>
              <a:t>8:12 AM</a:t>
            </a:fld>
            <a:endParaRPr lang="en-US" sz="280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smtClean="0">
                <a:latin typeface="Calibri" pitchFamily="34" charset="0"/>
              </a:rPr>
              <a:t>TÍNH NĂNG K</a:t>
            </a:r>
            <a:r>
              <a:rPr lang="en-US" sz="3200" b="1" dirty="0" smtClean="0">
                <a:latin typeface="Calibri" pitchFamily="34" charset="0"/>
              </a:rPr>
              <a:t>Ỹ</a:t>
            </a:r>
            <a:r>
              <a:rPr lang="vi-VN" sz="3200" b="1" dirty="0" smtClean="0">
                <a:latin typeface="Calibri" pitchFamily="34" charset="0"/>
              </a:rPr>
              <a:t> THU</a:t>
            </a:r>
            <a:r>
              <a:rPr lang="en-US" sz="3200" b="1" dirty="0" smtClean="0">
                <a:latin typeface="Calibri" pitchFamily="34" charset="0"/>
              </a:rPr>
              <a:t>Ậ</a:t>
            </a:r>
            <a:r>
              <a:rPr lang="vi-VN" sz="3200" b="1" dirty="0" smtClean="0">
                <a:latin typeface="Calibri" pitchFamily="34" charset="0"/>
              </a:rPr>
              <a:t>T C</a:t>
            </a:r>
            <a:r>
              <a:rPr lang="en-US" sz="3200" b="1" dirty="0" smtClean="0">
                <a:latin typeface="Calibri" pitchFamily="34" charset="0"/>
              </a:rPr>
              <a:t>Ủ</a:t>
            </a:r>
            <a:r>
              <a:rPr lang="vi-VN" sz="3200" b="1" dirty="0" smtClean="0">
                <a:latin typeface="Calibri" pitchFamily="34" charset="0"/>
              </a:rPr>
              <a:t>A </a:t>
            </a:r>
            <a:r>
              <a:rPr lang="en-US" sz="3200" b="1" dirty="0" smtClean="0">
                <a:latin typeface="Calibri" pitchFamily="34" charset="0"/>
              </a:rPr>
              <a:t/>
            </a:r>
            <a:br>
              <a:rPr lang="en-US" sz="3200" b="1" dirty="0" smtClean="0">
                <a:latin typeface="Calibri" pitchFamily="34" charset="0"/>
              </a:rPr>
            </a:br>
            <a:r>
              <a:rPr lang="en-US" sz="3200" b="1" dirty="0" smtClean="0">
                <a:latin typeface="Calibri" pitchFamily="34" charset="0"/>
              </a:rPr>
              <a:t>MÁY PHÁT </a:t>
            </a:r>
            <a:r>
              <a:rPr lang="vi-VN" sz="3200" b="1" dirty="0" smtClean="0">
                <a:latin typeface="Calibri" pitchFamily="34" charset="0"/>
              </a:rPr>
              <a:t> VÔ TUY</a:t>
            </a:r>
            <a:r>
              <a:rPr lang="en-US" sz="3200" b="1" dirty="0" smtClean="0">
                <a:latin typeface="Calibri" pitchFamily="34" charset="0"/>
              </a:rPr>
              <a:t>Ế</a:t>
            </a:r>
            <a:r>
              <a:rPr lang="vi-VN" sz="3200" b="1" dirty="0" smtClean="0">
                <a:latin typeface="Calibri" pitchFamily="34" charset="0"/>
              </a:rPr>
              <a:t>N</a:t>
            </a:r>
            <a:r>
              <a:rPr lang="en-US" sz="3200" b="1" dirty="0" smtClean="0">
                <a:latin typeface="Calibri" pitchFamily="34" charset="0"/>
              </a:rPr>
              <a:t> P - 649</a:t>
            </a:r>
            <a:endParaRPr lang="en-US" sz="3200" b="1" dirty="0">
              <a:latin typeface="Calibri" pitchFamily="34" charset="0"/>
            </a:endParaRPr>
          </a:p>
        </p:txBody>
      </p:sp>
      <p:sp>
        <p:nvSpPr>
          <p:cNvPr id="3" name="Content Placeholder 2"/>
          <p:cNvSpPr>
            <a:spLocks noGrp="1"/>
          </p:cNvSpPr>
          <p:nvPr>
            <p:ph idx="1"/>
          </p:nvPr>
        </p:nvSpPr>
        <p:spPr/>
        <p:txBody>
          <a:bodyPr>
            <a:normAutofit fontScale="85000" lnSpcReduction="20000"/>
          </a:bodyPr>
          <a:lstStyle/>
          <a:p>
            <a:pPr>
              <a:buNone/>
            </a:pPr>
            <a:r>
              <a:rPr lang="en-US" dirty="0" smtClean="0"/>
              <a:t>		</a:t>
            </a:r>
            <a:r>
              <a:rPr lang="vi-VN" dirty="0" smtClean="0"/>
              <a:t>Điện trở cách ly của mạch cấp nguồn cho thiết bị phát vô tuyến được đo giữa các tiếp điểm cấp nguồn đầu vào và vỏ của thiết bị phát là không nhỏ hơn:</a:t>
            </a:r>
            <a:endParaRPr lang="en-US" dirty="0" smtClean="0"/>
          </a:p>
          <a:p>
            <a:pPr lvl="0">
              <a:buNone/>
            </a:pPr>
            <a:r>
              <a:rPr lang="en-US" dirty="0" smtClean="0"/>
              <a:t>		- </a:t>
            </a:r>
            <a:r>
              <a:rPr lang="vi-VN" dirty="0" smtClean="0"/>
              <a:t>20MΩ ở điều kiện bình thường;</a:t>
            </a:r>
            <a:endParaRPr lang="en-US" dirty="0" smtClean="0"/>
          </a:p>
          <a:p>
            <a:pPr lvl="0">
              <a:buNone/>
            </a:pPr>
            <a:r>
              <a:rPr lang="en-US" dirty="0" smtClean="0"/>
              <a:t>		- </a:t>
            </a:r>
            <a:r>
              <a:rPr lang="vi-VN" dirty="0" smtClean="0"/>
              <a:t>5MΩ khi nhiệt độ (50 ± 2)ºC và độ ẩm tương đối đến 20%;</a:t>
            </a:r>
            <a:endParaRPr lang="en-US" dirty="0" smtClean="0"/>
          </a:p>
          <a:p>
            <a:pPr lvl="0">
              <a:buNone/>
            </a:pPr>
            <a:r>
              <a:rPr lang="en-US" dirty="0" smtClean="0"/>
              <a:t>		- </a:t>
            </a:r>
            <a:r>
              <a:rPr lang="vi-VN" dirty="0" smtClean="0"/>
              <a:t>1MΩ khi nhiệt độ (40 ± 2)ºC và độ ẩm tương đối đến (95 ± 3)%; </a:t>
            </a:r>
            <a:endParaRPr lang="en-US" dirty="0" smtClean="0"/>
          </a:p>
          <a:p>
            <a:pPr>
              <a:buNone/>
            </a:pPr>
            <a:r>
              <a:rPr lang="en-US" dirty="0" smtClean="0"/>
              <a:t>		- </a:t>
            </a:r>
            <a:r>
              <a:rPr lang="vi-VN" dirty="0" smtClean="0"/>
              <a:t>Thời gian tự động điều chỉnh đến tần số bất kỳ và an ten (điều chỉnh kênh) không vượt quá 5 giây.</a:t>
            </a:r>
            <a:endParaRPr lang="en-US" dirty="0"/>
          </a:p>
        </p:txBody>
      </p:sp>
      <p:sp>
        <p:nvSpPr>
          <p:cNvPr id="4" name="Date Placeholder 3"/>
          <p:cNvSpPr>
            <a:spLocks noGrp="1"/>
          </p:cNvSpPr>
          <p:nvPr>
            <p:ph type="dt" sz="half" idx="10"/>
          </p:nvPr>
        </p:nvSpPr>
        <p:spPr/>
        <p:txBody>
          <a:bodyPr/>
          <a:lstStyle/>
          <a:p>
            <a:fld id="{6E10FE98-05D4-4E66-B094-A9FBA14DF49E}" type="datetime12">
              <a:rPr lang="en-US" sz="2800" smtClean="0">
                <a:solidFill>
                  <a:srgbClr val="FF0000"/>
                </a:solidFill>
              </a:rPr>
              <a:pPr/>
              <a:t>8:12 AM</a:t>
            </a:fld>
            <a:endParaRPr lang="en-US" sz="280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smtClean="0">
                <a:latin typeface="Calibri" pitchFamily="34" charset="0"/>
              </a:rPr>
              <a:t>TÍNH NĂNG K</a:t>
            </a:r>
            <a:r>
              <a:rPr lang="en-US" sz="3200" b="1" dirty="0" smtClean="0">
                <a:latin typeface="Calibri" pitchFamily="34" charset="0"/>
              </a:rPr>
              <a:t>Ỹ</a:t>
            </a:r>
            <a:r>
              <a:rPr lang="vi-VN" sz="3200" b="1" dirty="0" smtClean="0">
                <a:latin typeface="Calibri" pitchFamily="34" charset="0"/>
              </a:rPr>
              <a:t> THU</a:t>
            </a:r>
            <a:r>
              <a:rPr lang="en-US" sz="3200" b="1" dirty="0" smtClean="0">
                <a:latin typeface="Calibri" pitchFamily="34" charset="0"/>
              </a:rPr>
              <a:t>Ậ</a:t>
            </a:r>
            <a:r>
              <a:rPr lang="vi-VN" sz="3200" b="1" dirty="0" smtClean="0">
                <a:latin typeface="Calibri" pitchFamily="34" charset="0"/>
              </a:rPr>
              <a:t>T C</a:t>
            </a:r>
            <a:r>
              <a:rPr lang="en-US" sz="3200" b="1" dirty="0" smtClean="0">
                <a:latin typeface="Calibri" pitchFamily="34" charset="0"/>
              </a:rPr>
              <a:t>Ủ</a:t>
            </a:r>
            <a:r>
              <a:rPr lang="vi-VN" sz="3200" b="1" dirty="0" smtClean="0">
                <a:latin typeface="Calibri" pitchFamily="34" charset="0"/>
              </a:rPr>
              <a:t>A </a:t>
            </a:r>
            <a:r>
              <a:rPr lang="en-US" sz="3200" b="1" dirty="0" smtClean="0">
                <a:latin typeface="Calibri" pitchFamily="34" charset="0"/>
              </a:rPr>
              <a:t/>
            </a:r>
            <a:br>
              <a:rPr lang="en-US" sz="3200" b="1" dirty="0" smtClean="0">
                <a:latin typeface="Calibri" pitchFamily="34" charset="0"/>
              </a:rPr>
            </a:br>
            <a:r>
              <a:rPr lang="en-US" sz="3200" b="1" dirty="0" smtClean="0">
                <a:latin typeface="Calibri" pitchFamily="34" charset="0"/>
              </a:rPr>
              <a:t>MÁY</a:t>
            </a:r>
            <a:r>
              <a:rPr lang="vi-VN" sz="3200" b="1" dirty="0" smtClean="0">
                <a:latin typeface="Calibri" pitchFamily="34" charset="0"/>
              </a:rPr>
              <a:t> PHÁT VÔ TUY</a:t>
            </a:r>
            <a:r>
              <a:rPr lang="en-US" sz="3200" b="1" dirty="0" smtClean="0">
                <a:latin typeface="Calibri" pitchFamily="34" charset="0"/>
              </a:rPr>
              <a:t>Ế</a:t>
            </a:r>
            <a:r>
              <a:rPr lang="vi-VN" sz="3200" b="1" dirty="0" smtClean="0">
                <a:latin typeface="Calibri" pitchFamily="34" charset="0"/>
              </a:rPr>
              <a:t>N</a:t>
            </a:r>
            <a:r>
              <a:rPr lang="en-US" sz="3200" b="1" dirty="0" smtClean="0">
                <a:latin typeface="Calibri" pitchFamily="34" charset="0"/>
              </a:rPr>
              <a:t> P - 649</a:t>
            </a:r>
            <a:endParaRPr lang="en-US" sz="3200" b="1" dirty="0">
              <a:latin typeface="Calibri" pitchFamily="34" charset="0"/>
            </a:endParaRPr>
          </a:p>
        </p:txBody>
      </p:sp>
      <p:sp>
        <p:nvSpPr>
          <p:cNvPr id="3" name="Content Placeholder 2"/>
          <p:cNvSpPr>
            <a:spLocks noGrp="1"/>
          </p:cNvSpPr>
          <p:nvPr>
            <p:ph idx="1"/>
          </p:nvPr>
        </p:nvSpPr>
        <p:spPr/>
        <p:txBody>
          <a:bodyPr>
            <a:normAutofit fontScale="85000" lnSpcReduction="20000"/>
          </a:bodyPr>
          <a:lstStyle/>
          <a:p>
            <a:pPr>
              <a:buNone/>
            </a:pPr>
            <a:r>
              <a:rPr lang="en-US" dirty="0" smtClean="0"/>
              <a:t>		</a:t>
            </a:r>
            <a:r>
              <a:rPr lang="vi-VN" dirty="0" smtClean="0"/>
              <a:t>Thời gian điều chỉnh lại thiết bị phát vô tuyến đến kênh bị điều chỉnh không vượt quá 100 miligiây. Số lượng các kênh được điều chỉnh là 100.</a:t>
            </a:r>
            <a:endParaRPr lang="en-US" dirty="0" smtClean="0"/>
          </a:p>
          <a:p>
            <a:pPr>
              <a:buNone/>
            </a:pPr>
            <a:r>
              <a:rPr lang="en-US" dirty="0" smtClean="0"/>
              <a:t>		</a:t>
            </a:r>
            <a:r>
              <a:rPr lang="vi-VN" dirty="0" smtClean="0"/>
              <a:t>Điều khiển từ xa thiết bị phát vô tuyến khi làm việc trong thành phần của tổ hợp liên lạc tự động được đảm bảo theo sự nối giao diện liên lạc nối tiếp theo vòng tròn, khi làm việc trong thành phần của tổ hợp liên lạc không tự động được đảm bảo theo hệ thống “dây dẫn – lệnh” phù hợp với biên bản “phối ghép thiết bị phát vô tuyến với tổ hợp liên lạc tự động và thiết bị của tổ hợp liên lạc không tự động”.</a:t>
            </a:r>
            <a:endParaRPr lang="en-US" dirty="0"/>
          </a:p>
        </p:txBody>
      </p:sp>
      <p:sp>
        <p:nvSpPr>
          <p:cNvPr id="4" name="Date Placeholder 3"/>
          <p:cNvSpPr>
            <a:spLocks noGrp="1"/>
          </p:cNvSpPr>
          <p:nvPr>
            <p:ph type="dt" sz="half" idx="10"/>
          </p:nvPr>
        </p:nvSpPr>
        <p:spPr/>
        <p:txBody>
          <a:bodyPr/>
          <a:lstStyle/>
          <a:p>
            <a:fld id="{EE95223C-57C1-4F17-B2D3-62D38C430E3D}"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vi-VN" sz="3200" b="1" dirty="0" smtClean="0">
                <a:latin typeface="Calibri" pitchFamily="34" charset="0"/>
              </a:rPr>
              <a:t>KÍCH THƯ</a:t>
            </a:r>
            <a:r>
              <a:rPr lang="en-US" sz="3200" b="1" dirty="0" smtClean="0">
                <a:latin typeface="Calibri" pitchFamily="34" charset="0"/>
              </a:rPr>
              <a:t>Ớ</a:t>
            </a:r>
            <a:r>
              <a:rPr lang="vi-VN" sz="3200" b="1" dirty="0" smtClean="0">
                <a:latin typeface="Calibri" pitchFamily="34" charset="0"/>
              </a:rPr>
              <a:t>C C</a:t>
            </a:r>
            <a:r>
              <a:rPr lang="en-US" sz="3200" b="1" dirty="0" smtClean="0">
                <a:latin typeface="Calibri" pitchFamily="34" charset="0"/>
              </a:rPr>
              <a:t>Ủ</a:t>
            </a:r>
            <a:r>
              <a:rPr lang="vi-VN" sz="3200" b="1" dirty="0" smtClean="0">
                <a:latin typeface="Calibri" pitchFamily="34" charset="0"/>
              </a:rPr>
              <a:t>A </a:t>
            </a:r>
            <a:r>
              <a:rPr lang="en-US" sz="3200" b="1" dirty="0" smtClean="0">
                <a:latin typeface="Calibri" pitchFamily="34" charset="0"/>
              </a:rPr>
              <a:t>MÁY </a:t>
            </a:r>
            <a:r>
              <a:rPr lang="vi-VN" sz="3200" b="1" dirty="0" smtClean="0">
                <a:latin typeface="Calibri" pitchFamily="34" charset="0"/>
              </a:rPr>
              <a:t>PHÁT VÔ TUY</a:t>
            </a:r>
            <a:r>
              <a:rPr lang="en-US" sz="3200" b="1" dirty="0" smtClean="0">
                <a:latin typeface="Calibri" pitchFamily="34" charset="0"/>
              </a:rPr>
              <a:t>Ế</a:t>
            </a:r>
            <a:r>
              <a:rPr lang="vi-VN" sz="3200" b="1" dirty="0" smtClean="0">
                <a:latin typeface="Calibri" pitchFamily="34" charset="0"/>
              </a:rPr>
              <a:t>N P-649</a:t>
            </a:r>
            <a:endParaRPr lang="en-US" sz="3200" b="1" dirty="0">
              <a:latin typeface="Calibri" pitchFamily="34" charset="0"/>
            </a:endParaRPr>
          </a:p>
        </p:txBody>
      </p:sp>
      <p:sp>
        <p:nvSpPr>
          <p:cNvPr id="3" name="Content Placeholder 2"/>
          <p:cNvSpPr>
            <a:spLocks noGrp="1"/>
          </p:cNvSpPr>
          <p:nvPr>
            <p:ph idx="1"/>
          </p:nvPr>
        </p:nvSpPr>
        <p:spPr/>
        <p:txBody>
          <a:bodyPr/>
          <a:lstStyle/>
          <a:p>
            <a:pPr lvl="0">
              <a:buNone/>
            </a:pPr>
            <a:endParaRPr lang="en-US" dirty="0" smtClean="0"/>
          </a:p>
          <a:p>
            <a:pPr lvl="0">
              <a:buNone/>
            </a:pPr>
            <a:r>
              <a:rPr lang="en-US" dirty="0" smtClean="0"/>
              <a:t>	</a:t>
            </a:r>
            <a:r>
              <a:rPr lang="vi-VN" dirty="0" smtClean="0"/>
              <a:t>Chiều rộng: 563</a:t>
            </a:r>
            <a:r>
              <a:rPr lang="en-US" dirty="0" smtClean="0"/>
              <a:t>mm;</a:t>
            </a:r>
          </a:p>
          <a:p>
            <a:pPr lvl="0">
              <a:buNone/>
            </a:pPr>
            <a:r>
              <a:rPr lang="en-US" dirty="0" smtClean="0"/>
              <a:t>	</a:t>
            </a:r>
            <a:r>
              <a:rPr lang="vi-VN" dirty="0" smtClean="0"/>
              <a:t>Chiều sâu: 725</a:t>
            </a:r>
            <a:r>
              <a:rPr lang="en-US" dirty="0" smtClean="0"/>
              <a:t>mm;</a:t>
            </a:r>
          </a:p>
          <a:p>
            <a:pPr lvl="0">
              <a:buNone/>
            </a:pPr>
            <a:r>
              <a:rPr lang="en-US" dirty="0" smtClean="0"/>
              <a:t>	</a:t>
            </a:r>
            <a:r>
              <a:rPr lang="vi-VN" dirty="0" smtClean="0"/>
              <a:t>Chiều cao: 1054</a:t>
            </a:r>
            <a:r>
              <a:rPr lang="en-US" dirty="0" smtClean="0"/>
              <a:t>mm;</a:t>
            </a:r>
          </a:p>
          <a:p>
            <a:pPr>
              <a:buNone/>
            </a:pPr>
            <a:r>
              <a:rPr lang="en-US" dirty="0" smtClean="0"/>
              <a:t>	</a:t>
            </a:r>
            <a:r>
              <a:rPr lang="vi-VN" dirty="0" smtClean="0"/>
              <a:t>Khối lượng: 180Kg.</a:t>
            </a:r>
            <a:endParaRPr lang="en-US" dirty="0"/>
          </a:p>
        </p:txBody>
      </p:sp>
      <p:sp>
        <p:nvSpPr>
          <p:cNvPr id="4" name="Date Placeholder 3"/>
          <p:cNvSpPr>
            <a:spLocks noGrp="1"/>
          </p:cNvSpPr>
          <p:nvPr>
            <p:ph type="dt" sz="half" idx="10"/>
          </p:nvPr>
        </p:nvSpPr>
        <p:spPr/>
        <p:txBody>
          <a:bodyPr/>
          <a:lstStyle/>
          <a:p>
            <a:fld id="{2E863378-145A-4650-94CD-E4E18D73FBD9}" type="datetime12">
              <a:rPr lang="en-US" sz="2800" smtClean="0">
                <a:solidFill>
                  <a:srgbClr val="FF0000"/>
                </a:solidFill>
              </a:rPr>
              <a:pPr/>
              <a:t>8:12 AM</a:t>
            </a:fld>
            <a:endParaRPr lang="en-US" sz="2800" dirty="0">
              <a:solidFill>
                <a:srgbClr val="FF0000"/>
              </a:solidFill>
            </a:endParaRPr>
          </a:p>
        </p:txBody>
      </p:sp>
      <p:sp>
        <p:nvSpPr>
          <p:cNvPr id="5" name="Rectangle 4"/>
          <p:cNvSpPr/>
          <p:nvPr/>
        </p:nvSpPr>
        <p:spPr>
          <a:xfrm>
            <a:off x="7467600" y="62484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2" action="ppaction://hlinksldjump"/>
              </a:rPr>
              <a:t>Home</a:t>
            </a:r>
            <a:endParaRPr lang="en-US" dirty="0"/>
          </a:p>
        </p:txBody>
      </p:sp>
    </p:spTree>
  </p:cSld>
  <p:clrMapOvr>
    <a:masterClrMapping/>
  </p:clrMapOvr>
  <p:transition>
    <p:random/>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554162"/>
          </a:xfrm>
        </p:spPr>
        <p:txBody>
          <a:bodyPr>
            <a:normAutofit/>
          </a:bodyPr>
          <a:lstStyle/>
          <a:p>
            <a:r>
              <a:rPr lang="en-US" b="1" dirty="0" smtClean="0"/>
              <a:t>VĐHL</a:t>
            </a:r>
            <a:r>
              <a:rPr lang="vi-VN" b="1" dirty="0" smtClean="0"/>
              <a:t> </a:t>
            </a:r>
            <a:r>
              <a:rPr lang="en-US" b="1" dirty="0" smtClean="0"/>
              <a:t>3</a:t>
            </a:r>
            <a:r>
              <a:rPr lang="vi-VN" b="1" dirty="0" smtClean="0"/>
              <a:t>.</a:t>
            </a:r>
            <a:r>
              <a:rPr lang="en-US" b="1" dirty="0" smtClean="0"/>
              <a:t> GIỚI THIỆU </a:t>
            </a:r>
            <a:br>
              <a:rPr lang="en-US" b="1" dirty="0" smtClean="0"/>
            </a:br>
            <a:r>
              <a:rPr lang="en-US" b="1" dirty="0" smtClean="0"/>
              <a:t>MÁY THU P -774</a:t>
            </a:r>
            <a:endParaRPr lang="en-US" dirty="0"/>
          </a:p>
        </p:txBody>
      </p:sp>
      <p:pic>
        <p:nvPicPr>
          <p:cNvPr id="4" name="Content Placeholder 3" descr="IMG_8904.JPG"/>
          <p:cNvPicPr>
            <a:picLocks/>
          </p:cNvPicPr>
          <p:nvPr/>
        </p:nvPicPr>
        <p:blipFill>
          <a:blip r:embed="rId2" cstate="print">
            <a:lum bright="40000" contrast="30000"/>
          </a:blip>
          <a:srcRect l="6468" t="27178" r="2630" b="46681"/>
          <a:stretch>
            <a:fillRect/>
          </a:stretch>
        </p:blipFill>
        <p:spPr>
          <a:xfrm>
            <a:off x="685800" y="2133600"/>
            <a:ext cx="7620000" cy="3657600"/>
          </a:xfrm>
          <a:prstGeom prst="rect">
            <a:avLst/>
          </a:prstGeom>
        </p:spPr>
      </p:pic>
      <p:sp>
        <p:nvSpPr>
          <p:cNvPr id="5" name="Date Placeholder 4"/>
          <p:cNvSpPr>
            <a:spLocks noGrp="1"/>
          </p:cNvSpPr>
          <p:nvPr>
            <p:ph type="dt" sz="half" idx="10"/>
          </p:nvPr>
        </p:nvSpPr>
        <p:spPr>
          <a:xfrm>
            <a:off x="685800" y="6264275"/>
            <a:ext cx="2133600" cy="365125"/>
          </a:xfrm>
        </p:spPr>
        <p:txBody>
          <a:bodyPr/>
          <a:lstStyle/>
          <a:p>
            <a:fld id="{E1510FB8-4074-4DF0-811C-524DFBCDF75E}"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THÀNH PHẦN CỦA MÁY THU P - 774</a:t>
            </a:r>
            <a:endParaRPr lang="en-US" sz="3200" b="1" dirty="0"/>
          </a:p>
        </p:txBody>
      </p:sp>
      <p:pic>
        <p:nvPicPr>
          <p:cNvPr id="4" name="Content Placeholder 3"/>
          <p:cNvPicPr>
            <a:picLocks noGrp="1"/>
          </p:cNvPicPr>
          <p:nvPr>
            <p:ph idx="1"/>
          </p:nvPr>
        </p:nvPicPr>
        <p:blipFill>
          <a:blip r:embed="rId2" cstate="print">
            <a:lum bright="20000" contrast="20000"/>
          </a:blip>
          <a:srcRect/>
          <a:stretch>
            <a:fillRect/>
          </a:stretch>
        </p:blipFill>
        <p:spPr bwMode="auto">
          <a:xfrm>
            <a:off x="609601" y="1981201"/>
            <a:ext cx="7696200" cy="3810000"/>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81C008EC-4A53-45CE-9CBF-6F333D1FA2CE}"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CHỨC NĂNG CỦA MÁY THU</a:t>
            </a:r>
            <a:endParaRPr lang="en-US" sz="3200" dirty="0"/>
          </a:p>
        </p:txBody>
      </p:sp>
      <p:sp>
        <p:nvSpPr>
          <p:cNvPr id="3" name="Content Placeholder 2"/>
          <p:cNvSpPr>
            <a:spLocks noGrp="1"/>
          </p:cNvSpPr>
          <p:nvPr>
            <p:ph idx="1"/>
          </p:nvPr>
        </p:nvSpPr>
        <p:spPr/>
        <p:txBody>
          <a:bodyPr>
            <a:normAutofit fontScale="92500" lnSpcReduction="20000"/>
          </a:bodyPr>
          <a:lstStyle/>
          <a:p>
            <a:pPr>
              <a:buNone/>
            </a:pPr>
            <a:r>
              <a:rPr lang="en-US" dirty="0" smtClean="0"/>
              <a:t>		Máy thu có thể sử dụng trong các hệ thống liên lạc tự động bởi vì nó có các khả năng sau đây:</a:t>
            </a:r>
          </a:p>
          <a:p>
            <a:pPr lvl="0"/>
            <a:r>
              <a:rPr lang="en-US" dirty="0" smtClean="0"/>
              <a:t>Điều khiển từ xa theo giao diện ИРПС;</a:t>
            </a:r>
          </a:p>
          <a:p>
            <a:pPr lvl="0"/>
            <a:r>
              <a:rPr lang="en-US" dirty="0" smtClean="0"/>
              <a:t>Làm việc từ bộ dao động chuẩn bên ngoài tần số 10MHz độ ổn định cao;</a:t>
            </a:r>
          </a:p>
          <a:p>
            <a:pPr lvl="0"/>
            <a:r>
              <a:rPr lang="en-US" dirty="0" smtClean="0"/>
              <a:t>Bảo đảm đưa ra điện áp dao động chuẩn 10MHz từ bộ dao động trong máy;</a:t>
            </a:r>
          </a:p>
          <a:p>
            <a:r>
              <a:rPr lang="vi-VN" dirty="0" smtClean="0"/>
              <a:t>Hệ thống kiểm tra khả năng làm việc và chẩn đoán sự làm việc tốt bên trong máy.</a:t>
            </a:r>
            <a:endParaRPr lang="en-US" dirty="0"/>
          </a:p>
        </p:txBody>
      </p:sp>
      <p:sp>
        <p:nvSpPr>
          <p:cNvPr id="4" name="Date Placeholder 3"/>
          <p:cNvSpPr>
            <a:spLocks noGrp="1"/>
          </p:cNvSpPr>
          <p:nvPr>
            <p:ph type="dt" sz="half" idx="10"/>
          </p:nvPr>
        </p:nvSpPr>
        <p:spPr/>
        <p:txBody>
          <a:bodyPr/>
          <a:lstStyle/>
          <a:p>
            <a:fld id="{50E6430E-29FB-4A06-9C49-92AAF0A2166D}"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CHỨC NĂNG CỦA MÁY THU</a:t>
            </a:r>
            <a:endParaRPr lang="en-US" sz="3200" dirty="0"/>
          </a:p>
        </p:txBody>
      </p:sp>
      <p:sp>
        <p:nvSpPr>
          <p:cNvPr id="3" name="Content Placeholder 2"/>
          <p:cNvSpPr>
            <a:spLocks noGrp="1"/>
          </p:cNvSpPr>
          <p:nvPr>
            <p:ph idx="1"/>
          </p:nvPr>
        </p:nvSpPr>
        <p:spPr/>
        <p:txBody>
          <a:bodyPr>
            <a:normAutofit fontScale="85000" lnSpcReduction="10000"/>
          </a:bodyPr>
          <a:lstStyle/>
          <a:p>
            <a:pPr>
              <a:buNone/>
            </a:pPr>
            <a:r>
              <a:rPr lang="en-US" dirty="0" smtClean="0"/>
              <a:t>		Máy thu bảo đảm cấp đầu ra đến tai nghe, đến đường dây và đến thiết bị điện tín cũng như đến máy in.</a:t>
            </a:r>
          </a:p>
          <a:p>
            <a:pPr>
              <a:buNone/>
            </a:pPr>
            <a:r>
              <a:rPr lang="en-US" dirty="0" smtClean="0"/>
              <a:t>		Máy thu bảo đảm làm việc trong các điều kiện vận hành sau:</a:t>
            </a:r>
          </a:p>
          <a:p>
            <a:pPr>
              <a:buNone/>
            </a:pPr>
            <a:r>
              <a:rPr lang="en-US" dirty="0" smtClean="0"/>
              <a:t>	- Nhiệt độ không khí xung quanh từ -10°С đến +50°С;</a:t>
            </a:r>
          </a:p>
          <a:p>
            <a:pPr>
              <a:buNone/>
            </a:pPr>
            <a:r>
              <a:rPr lang="en-US" dirty="0" smtClean="0"/>
              <a:t>	- Độ ẩm tương đối của không khí đến 98% ở nhiệt độ 35°С.</a:t>
            </a:r>
          </a:p>
          <a:p>
            <a:pPr>
              <a:buNone/>
            </a:pPr>
            <a:r>
              <a:rPr lang="en-US" dirty="0" smtClean="0"/>
              <a:t>	</a:t>
            </a:r>
            <a:r>
              <a:rPr lang="vi-VN" dirty="0" smtClean="0"/>
              <a:t>- Máy thu cho phép bảo quản và vận chuyển khi nhiệt độ không khí xung quanh từ - 50°С đến 40°С.</a:t>
            </a:r>
            <a:endParaRPr lang="en-US" dirty="0"/>
          </a:p>
        </p:txBody>
      </p:sp>
      <p:sp>
        <p:nvSpPr>
          <p:cNvPr id="4" name="Date Placeholder 3"/>
          <p:cNvSpPr>
            <a:spLocks noGrp="1"/>
          </p:cNvSpPr>
          <p:nvPr>
            <p:ph type="dt" sz="half" idx="10"/>
          </p:nvPr>
        </p:nvSpPr>
        <p:spPr/>
        <p:txBody>
          <a:bodyPr/>
          <a:lstStyle/>
          <a:p>
            <a:fld id="{9846CC5F-39B7-47A1-9EBD-278795620CA7}"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II. NỘI DUNG:</a:t>
            </a:r>
            <a:endParaRPr lang="en-US" dirty="0"/>
          </a:p>
        </p:txBody>
      </p:sp>
      <p:sp>
        <p:nvSpPr>
          <p:cNvPr id="3" name="Content Placeholder 2"/>
          <p:cNvSpPr>
            <a:spLocks noGrp="1"/>
          </p:cNvSpPr>
          <p:nvPr>
            <p:ph idx="1"/>
          </p:nvPr>
        </p:nvSpPr>
        <p:spPr>
          <a:xfrm>
            <a:off x="0" y="1600200"/>
            <a:ext cx="9144000" cy="4525963"/>
          </a:xfrm>
        </p:spPr>
        <p:txBody>
          <a:bodyPr/>
          <a:lstStyle/>
          <a:p>
            <a:pPr>
              <a:buNone/>
            </a:pPr>
            <a:r>
              <a:rPr lang="en-US" dirty="0" smtClean="0"/>
              <a:t>	1. </a:t>
            </a:r>
            <a:r>
              <a:rPr lang="en-US" dirty="0" err="1" smtClean="0"/>
              <a:t>Vấn</a:t>
            </a:r>
            <a:r>
              <a:rPr lang="en-US" dirty="0" smtClean="0"/>
              <a:t> </a:t>
            </a:r>
            <a:r>
              <a:rPr lang="en-US" dirty="0" err="1" smtClean="0"/>
              <a:t>đề</a:t>
            </a:r>
            <a:r>
              <a:rPr lang="en-US" dirty="0" smtClean="0"/>
              <a:t> </a:t>
            </a:r>
            <a:r>
              <a:rPr lang="en-US" dirty="0" err="1" smtClean="0"/>
              <a:t>huấn</a:t>
            </a:r>
            <a:r>
              <a:rPr lang="en-US" dirty="0" smtClean="0"/>
              <a:t> </a:t>
            </a:r>
            <a:r>
              <a:rPr lang="en-US" dirty="0" err="1" smtClean="0"/>
              <a:t>luyện</a:t>
            </a:r>
            <a:r>
              <a:rPr lang="en-US" dirty="0" smtClean="0"/>
              <a:t> 1: </a:t>
            </a:r>
          </a:p>
          <a:p>
            <a:pPr>
              <a:buNone/>
            </a:pPr>
            <a:r>
              <a:rPr lang="en-US" dirty="0" smtClean="0"/>
              <a:t>		</a:t>
            </a:r>
            <a:r>
              <a:rPr lang="en-US" b="1" dirty="0" err="1" smtClean="0"/>
              <a:t>Tổng</a:t>
            </a:r>
            <a:r>
              <a:rPr lang="en-US" b="1" dirty="0" smtClean="0"/>
              <a:t> </a:t>
            </a:r>
            <a:r>
              <a:rPr lang="en-US" b="1" dirty="0" err="1" smtClean="0"/>
              <a:t>quan</a:t>
            </a:r>
            <a:r>
              <a:rPr lang="en-US" b="1" dirty="0" smtClean="0"/>
              <a:t> </a:t>
            </a:r>
            <a:r>
              <a:rPr lang="en-US" b="1" dirty="0" err="1" smtClean="0"/>
              <a:t>vê</a:t>
            </a:r>
            <a:r>
              <a:rPr lang="en-US" b="1" dirty="0" smtClean="0"/>
              <a:t>̀ </a:t>
            </a:r>
            <a:r>
              <a:rPr lang="en-US" b="1" dirty="0" err="1" smtClean="0"/>
              <a:t>hê</a:t>
            </a:r>
            <a:r>
              <a:rPr lang="en-US" b="1" dirty="0" smtClean="0"/>
              <a:t>̣ </a:t>
            </a:r>
            <a:r>
              <a:rPr lang="en-US" b="1" dirty="0" err="1" smtClean="0"/>
              <a:t>thống</a:t>
            </a:r>
            <a:r>
              <a:rPr lang="en-US" b="1" dirty="0" smtClean="0"/>
              <a:t> </a:t>
            </a:r>
            <a:r>
              <a:rPr lang="en-US" b="1" dirty="0" err="1" smtClean="0"/>
              <a:t>thông</a:t>
            </a:r>
            <a:r>
              <a:rPr lang="en-US" b="1" dirty="0" smtClean="0"/>
              <a:t> tin </a:t>
            </a:r>
            <a:r>
              <a:rPr lang="en-US" b="1" dirty="0" err="1" smtClean="0"/>
              <a:t>tàu</a:t>
            </a:r>
            <a:r>
              <a:rPr lang="en-US" b="1" dirty="0" smtClean="0"/>
              <a:t> P.</a:t>
            </a:r>
            <a:r>
              <a:rPr lang="en-US" dirty="0" smtClean="0"/>
              <a:t/>
            </a:r>
            <a:br>
              <a:rPr lang="en-US" dirty="0" smtClean="0"/>
            </a:br>
            <a:r>
              <a:rPr lang="en-US" dirty="0" smtClean="0"/>
              <a:t>2. </a:t>
            </a:r>
            <a:r>
              <a:rPr lang="en-US" dirty="0" err="1" smtClean="0"/>
              <a:t>Vấn</a:t>
            </a:r>
            <a:r>
              <a:rPr lang="en-US" dirty="0" smtClean="0"/>
              <a:t> </a:t>
            </a:r>
            <a:r>
              <a:rPr lang="en-US" dirty="0" err="1" smtClean="0"/>
              <a:t>đề</a:t>
            </a:r>
            <a:r>
              <a:rPr lang="en-US" dirty="0" smtClean="0"/>
              <a:t> </a:t>
            </a:r>
            <a:r>
              <a:rPr lang="en-US" dirty="0" err="1" smtClean="0"/>
              <a:t>huấn</a:t>
            </a:r>
            <a:r>
              <a:rPr lang="en-US" dirty="0" smtClean="0"/>
              <a:t> </a:t>
            </a:r>
            <a:r>
              <a:rPr lang="en-US" dirty="0" err="1" smtClean="0"/>
              <a:t>luyện</a:t>
            </a:r>
            <a:r>
              <a:rPr lang="en-US" dirty="0" smtClean="0"/>
              <a:t> 2: </a:t>
            </a:r>
          </a:p>
          <a:p>
            <a:pPr>
              <a:buNone/>
            </a:pPr>
            <a:r>
              <a:rPr lang="en-US" dirty="0" smtClean="0"/>
              <a:t>		</a:t>
            </a:r>
            <a:r>
              <a:rPr lang="en-US" b="1" dirty="0" err="1" smtClean="0"/>
              <a:t>Giới</a:t>
            </a:r>
            <a:r>
              <a:rPr lang="en-US" b="1" dirty="0" smtClean="0"/>
              <a:t> </a:t>
            </a:r>
            <a:r>
              <a:rPr lang="en-US" b="1" dirty="0" err="1" smtClean="0"/>
              <a:t>thiệu</a:t>
            </a:r>
            <a:r>
              <a:rPr lang="en-US" b="1" dirty="0" smtClean="0"/>
              <a:t> </a:t>
            </a:r>
            <a:r>
              <a:rPr lang="en-US" b="1" dirty="0" err="1" smtClean="0"/>
              <a:t>máy</a:t>
            </a:r>
            <a:r>
              <a:rPr lang="en-US" b="1" dirty="0" smtClean="0"/>
              <a:t> </a:t>
            </a:r>
            <a:r>
              <a:rPr lang="en-US" b="1" dirty="0" err="1" smtClean="0"/>
              <a:t>phát</a:t>
            </a:r>
            <a:r>
              <a:rPr lang="en-US" b="1" dirty="0" smtClean="0"/>
              <a:t> 649.</a:t>
            </a:r>
            <a:r>
              <a:rPr lang="en-US" dirty="0" smtClean="0"/>
              <a:t/>
            </a:r>
            <a:br>
              <a:rPr lang="en-US" dirty="0" smtClean="0"/>
            </a:br>
            <a:r>
              <a:rPr lang="en-US" dirty="0" smtClean="0"/>
              <a:t>3. </a:t>
            </a:r>
            <a:r>
              <a:rPr lang="en-US" dirty="0" err="1" smtClean="0"/>
              <a:t>Vấn</a:t>
            </a:r>
            <a:r>
              <a:rPr lang="en-US" dirty="0" smtClean="0"/>
              <a:t> </a:t>
            </a:r>
            <a:r>
              <a:rPr lang="en-US" dirty="0" err="1" smtClean="0"/>
              <a:t>đề</a:t>
            </a:r>
            <a:r>
              <a:rPr lang="en-US" dirty="0" smtClean="0"/>
              <a:t> </a:t>
            </a:r>
            <a:r>
              <a:rPr lang="en-US" dirty="0" err="1" smtClean="0"/>
              <a:t>huấn</a:t>
            </a:r>
            <a:r>
              <a:rPr lang="en-US" dirty="0" smtClean="0"/>
              <a:t> </a:t>
            </a:r>
            <a:r>
              <a:rPr lang="en-US" dirty="0" err="1" smtClean="0"/>
              <a:t>luyện</a:t>
            </a:r>
            <a:r>
              <a:rPr lang="en-US" dirty="0" smtClean="0"/>
              <a:t> 3: </a:t>
            </a:r>
          </a:p>
          <a:p>
            <a:pPr>
              <a:buNone/>
            </a:pPr>
            <a:r>
              <a:rPr lang="en-US" dirty="0" smtClean="0"/>
              <a:t>		</a:t>
            </a:r>
            <a:r>
              <a:rPr lang="en-US" b="1" dirty="0" err="1" smtClean="0"/>
              <a:t>Giới</a:t>
            </a:r>
            <a:r>
              <a:rPr lang="en-US" b="1" dirty="0" smtClean="0"/>
              <a:t> </a:t>
            </a:r>
            <a:r>
              <a:rPr lang="en-US" b="1" dirty="0" err="1" smtClean="0"/>
              <a:t>thiệu</a:t>
            </a:r>
            <a:r>
              <a:rPr lang="en-US" b="1" dirty="0" smtClean="0"/>
              <a:t> </a:t>
            </a:r>
            <a:r>
              <a:rPr lang="en-US" b="1" dirty="0" err="1" smtClean="0"/>
              <a:t>máy</a:t>
            </a:r>
            <a:r>
              <a:rPr lang="en-US" b="1" dirty="0" smtClean="0"/>
              <a:t> </a:t>
            </a:r>
            <a:r>
              <a:rPr lang="en-US" b="1" dirty="0" err="1" smtClean="0"/>
              <a:t>thu</a:t>
            </a:r>
            <a:r>
              <a:rPr lang="en-US" b="1" dirty="0" smtClean="0"/>
              <a:t> 774.</a:t>
            </a:r>
            <a:endParaRPr lang="en-US" b="1" dirty="0"/>
          </a:p>
        </p:txBody>
      </p:sp>
      <p:sp>
        <p:nvSpPr>
          <p:cNvPr id="4" name="Date Placeholder 3"/>
          <p:cNvSpPr>
            <a:spLocks noGrp="1"/>
          </p:cNvSpPr>
          <p:nvPr>
            <p:ph type="dt" sz="half" idx="10"/>
          </p:nvPr>
        </p:nvSpPr>
        <p:spPr/>
        <p:txBody>
          <a:bodyPr/>
          <a:lstStyle/>
          <a:p>
            <a:fld id="{F169DA07-FCC4-4CAF-9057-11DCCBD39AA7}" type="datetime12">
              <a:rPr lang="en-US" sz="2800" smtClean="0">
                <a:solidFill>
                  <a:srgbClr val="FF0000"/>
                </a:solidFill>
              </a:rPr>
              <a:pPr/>
              <a:t>8:12 AM</a:t>
            </a:fld>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THÔNG SỐ CỦA MÁY THU</a:t>
            </a:r>
            <a:endParaRPr lang="en-US" sz="3200" dirty="0"/>
          </a:p>
        </p:txBody>
      </p:sp>
      <p:sp>
        <p:nvSpPr>
          <p:cNvPr id="3" name="Content Placeholder 2"/>
          <p:cNvSpPr>
            <a:spLocks noGrp="1"/>
          </p:cNvSpPr>
          <p:nvPr>
            <p:ph idx="1"/>
          </p:nvPr>
        </p:nvSpPr>
        <p:spPr/>
        <p:txBody>
          <a:bodyPr/>
          <a:lstStyle/>
          <a:p>
            <a:pPr>
              <a:buNone/>
            </a:pPr>
            <a:r>
              <a:rPr lang="en-US" dirty="0" smtClean="0">
                <a:latin typeface="Calibri" pitchFamily="34" charset="0"/>
              </a:rPr>
              <a:t>Khối lượng máy thu không lớn hơn 27kg.</a:t>
            </a:r>
          </a:p>
          <a:p>
            <a:pPr>
              <a:buNone/>
            </a:pPr>
            <a:r>
              <a:rPr lang="en-US" dirty="0" smtClean="0">
                <a:latin typeface="Calibri" pitchFamily="34" charset="0"/>
              </a:rPr>
              <a:t>Kích thước bao không lớn hơn, mm:</a:t>
            </a:r>
          </a:p>
          <a:p>
            <a:pPr>
              <a:buNone/>
            </a:pPr>
            <a:r>
              <a:rPr lang="en-US" dirty="0" smtClean="0">
                <a:latin typeface="Calibri" pitchFamily="34" charset="0"/>
              </a:rPr>
              <a:t>+ Rộng: 446mm;</a:t>
            </a:r>
          </a:p>
          <a:p>
            <a:pPr>
              <a:buNone/>
            </a:pPr>
            <a:r>
              <a:rPr lang="en-US" dirty="0" smtClean="0">
                <a:latin typeface="Calibri" pitchFamily="34" charset="0"/>
              </a:rPr>
              <a:t>+ Sâu: 542mm;</a:t>
            </a:r>
          </a:p>
          <a:p>
            <a:pPr>
              <a:buNone/>
            </a:pPr>
            <a:r>
              <a:rPr lang="vi-VN" dirty="0" smtClean="0">
                <a:latin typeface="Calibri" pitchFamily="34" charset="0"/>
              </a:rPr>
              <a:t>+ Cao: 280mm.</a:t>
            </a:r>
            <a:endParaRPr lang="en-US" dirty="0">
              <a:latin typeface="Calibri" pitchFamily="34" charset="0"/>
            </a:endParaRPr>
          </a:p>
        </p:txBody>
      </p:sp>
      <p:sp>
        <p:nvSpPr>
          <p:cNvPr id="4" name="Date Placeholder 3"/>
          <p:cNvSpPr>
            <a:spLocks noGrp="1"/>
          </p:cNvSpPr>
          <p:nvPr>
            <p:ph type="dt" sz="half" idx="10"/>
          </p:nvPr>
        </p:nvSpPr>
        <p:spPr/>
        <p:txBody>
          <a:bodyPr/>
          <a:lstStyle/>
          <a:p>
            <a:fld id="{32E1EBAB-603A-48C3-A4D6-C89FD624506F}"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lstStyle/>
          <a:p>
            <a:pPr>
              <a:buNone/>
            </a:pPr>
            <a:r>
              <a:rPr lang="en-US" dirty="0" smtClean="0"/>
              <a:t>		Dải tần</a:t>
            </a:r>
          </a:p>
          <a:p>
            <a:pPr>
              <a:buNone/>
            </a:pPr>
            <a:r>
              <a:rPr lang="en-US" dirty="0" smtClean="0"/>
              <a:t>		Máy thu làm việc trong dải tần từ 0,1 đến 59,99999MHz với bước thay đổi tần số là 10Hz.</a:t>
            </a:r>
          </a:p>
          <a:p>
            <a:pPr>
              <a:buNone/>
            </a:pPr>
            <a:r>
              <a:rPr lang="en-US" dirty="0" smtClean="0"/>
              <a:t>		</a:t>
            </a:r>
            <a:r>
              <a:rPr lang="vi-VN" dirty="0" smtClean="0"/>
              <a:t>Sự điều hưởng máy thu ở tần số yêu cầu có thể thực hiện bằng cách chọn giá trị của nó trên các phím số ở panel mặt trước hoặc thay đổi nhờ núm xoay КПН.</a:t>
            </a:r>
            <a:endParaRPr lang="en-US" dirty="0"/>
          </a:p>
        </p:txBody>
      </p:sp>
      <p:sp>
        <p:nvSpPr>
          <p:cNvPr id="4" name="Date Placeholder 3"/>
          <p:cNvSpPr>
            <a:spLocks noGrp="1"/>
          </p:cNvSpPr>
          <p:nvPr>
            <p:ph type="dt" sz="half" idx="10"/>
          </p:nvPr>
        </p:nvSpPr>
        <p:spPr/>
        <p:txBody>
          <a:bodyPr/>
          <a:lstStyle/>
          <a:p>
            <a:fld id="{D97E9F96-6D5E-4E76-90BE-1D2F1F018FFA}"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lstStyle/>
          <a:p>
            <a:pPr>
              <a:buNone/>
            </a:pPr>
            <a:r>
              <a:rPr lang="en-US" dirty="0" smtClean="0">
                <a:latin typeface="Calibri" pitchFamily="34" charset="0"/>
              </a:rPr>
              <a:t>		Độ ổn định tần số điều hưởng</a:t>
            </a:r>
            <a:endParaRPr lang="en-US" b="1" i="1" dirty="0" smtClean="0">
              <a:latin typeface="Calibri" pitchFamily="34" charset="0"/>
            </a:endParaRPr>
          </a:p>
          <a:p>
            <a:pPr>
              <a:buNone/>
            </a:pPr>
            <a:r>
              <a:rPr lang="en-US" dirty="0" smtClean="0">
                <a:latin typeface="Calibri" pitchFamily="34" charset="0"/>
              </a:rPr>
              <a:t>		</a:t>
            </a:r>
            <a:r>
              <a:rPr lang="vi-VN" dirty="0" smtClean="0">
                <a:latin typeface="Calibri" pitchFamily="34" charset="0"/>
              </a:rPr>
              <a:t>Độ lệch tương đối của tần số điều hưởng máy thu so với giá trị danh định được xác định bởi độ không ổn định tương đối tần số của bộ dao động chuẩn "Астра". Giá trị danh định của tần số của dao động chuẩn 10 МHz</a:t>
            </a:r>
            <a:endParaRPr lang="en-US" dirty="0">
              <a:latin typeface="Calibri" pitchFamily="34" charset="0"/>
            </a:endParaRPr>
          </a:p>
        </p:txBody>
      </p:sp>
      <p:sp>
        <p:nvSpPr>
          <p:cNvPr id="4" name="Date Placeholder 3"/>
          <p:cNvSpPr>
            <a:spLocks noGrp="1"/>
          </p:cNvSpPr>
          <p:nvPr>
            <p:ph type="dt" sz="half" idx="10"/>
          </p:nvPr>
        </p:nvSpPr>
        <p:spPr/>
        <p:txBody>
          <a:bodyPr/>
          <a:lstStyle/>
          <a:p>
            <a:fld id="{8BE0E309-EB0C-421E-9F22-5A3F9EC8B06C}"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lstStyle/>
          <a:p>
            <a:pPr>
              <a:buNone/>
            </a:pPr>
            <a:r>
              <a:rPr lang="en-US" dirty="0" smtClean="0">
                <a:latin typeface="Calibri" pitchFamily="34" charset="0"/>
              </a:rPr>
              <a:t>		Đầu vào anten</a:t>
            </a:r>
            <a:endParaRPr lang="en-US" b="1" i="1" dirty="0" smtClean="0">
              <a:latin typeface="Calibri" pitchFamily="34" charset="0"/>
            </a:endParaRPr>
          </a:p>
          <a:p>
            <a:pPr>
              <a:buNone/>
            </a:pPr>
            <a:r>
              <a:rPr lang="en-US" dirty="0" smtClean="0">
                <a:latin typeface="Calibri" pitchFamily="34" charset="0"/>
              </a:rPr>
              <a:t>		</a:t>
            </a:r>
            <a:r>
              <a:rPr lang="vi-VN" dirty="0" smtClean="0">
                <a:latin typeface="Calibri" pitchFamily="34" charset="0"/>
              </a:rPr>
              <a:t>Đ</a:t>
            </a:r>
            <a:r>
              <a:rPr lang="en-US" dirty="0" smtClean="0">
                <a:latin typeface="Calibri" pitchFamily="34" charset="0"/>
              </a:rPr>
              <a:t>ầ</a:t>
            </a:r>
            <a:r>
              <a:rPr lang="vi-VN" dirty="0" smtClean="0">
                <a:latin typeface="Calibri" pitchFamily="34" charset="0"/>
              </a:rPr>
              <a:t>u vào an ten АНТ dùng để làm việc với an ten có đầu cuối cáp không đối xứng trở kháng 75Ω hoặc để làm việc trong dải tần КВ với cáp đối xứng có trở kháng sóng 200Ω. Trong trường hợp sau, giữa đầu vào an ten của máy thu và cáp đối xứng cần đấu thêm một biến áp phối hợp</a:t>
            </a:r>
            <a:endParaRPr lang="en-US" dirty="0">
              <a:latin typeface="Calibri" pitchFamily="34" charset="0"/>
            </a:endParaRPr>
          </a:p>
        </p:txBody>
      </p:sp>
      <p:sp>
        <p:nvSpPr>
          <p:cNvPr id="4" name="Date Placeholder 3"/>
          <p:cNvSpPr>
            <a:spLocks noGrp="1"/>
          </p:cNvSpPr>
          <p:nvPr>
            <p:ph type="dt" sz="half" idx="10"/>
          </p:nvPr>
        </p:nvSpPr>
        <p:spPr/>
        <p:txBody>
          <a:bodyPr/>
          <a:lstStyle/>
          <a:p>
            <a:fld id="{A9282637-752F-4FC9-B2ED-8854C66DBE7D}"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lstStyle/>
          <a:p>
            <a:pPr>
              <a:buNone/>
            </a:pPr>
            <a:r>
              <a:rPr lang="en-US" dirty="0" smtClean="0">
                <a:latin typeface="Calibri" pitchFamily="34" charset="0"/>
              </a:rPr>
              <a:t>		Độ nhạy</a:t>
            </a:r>
            <a:endParaRPr lang="en-US" b="1" i="1" dirty="0" smtClean="0">
              <a:latin typeface="Calibri" pitchFamily="34" charset="0"/>
            </a:endParaRPr>
          </a:p>
          <a:p>
            <a:pPr>
              <a:buNone/>
            </a:pPr>
            <a:r>
              <a:rPr lang="en-US" dirty="0" smtClean="0">
                <a:latin typeface="Calibri" pitchFamily="34" charset="0"/>
              </a:rPr>
              <a:t>		</a:t>
            </a:r>
            <a:r>
              <a:rPr lang="vi-VN" dirty="0" smtClean="0">
                <a:latin typeface="Calibri" pitchFamily="34" charset="0"/>
              </a:rPr>
              <a:t>Hệ số tạp của máy thu trong dải tần (0,1 - 1,49999) MHz không lớn hơn 20dB, (0,5- 59,99999) МHz không lớn hơn 12dB.</a:t>
            </a:r>
            <a:endParaRPr lang="en-US" dirty="0">
              <a:latin typeface="Calibri" pitchFamily="34" charset="0"/>
            </a:endParaRPr>
          </a:p>
        </p:txBody>
      </p:sp>
      <p:sp>
        <p:nvSpPr>
          <p:cNvPr id="4" name="Date Placeholder 3"/>
          <p:cNvSpPr>
            <a:spLocks noGrp="1"/>
          </p:cNvSpPr>
          <p:nvPr>
            <p:ph type="dt" sz="half" idx="10"/>
          </p:nvPr>
        </p:nvSpPr>
        <p:spPr/>
        <p:txBody>
          <a:bodyPr/>
          <a:lstStyle/>
          <a:p>
            <a:fld id="{73D49762-9354-4FFA-94EB-AB9878297D14}"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normAutofit fontScale="85000" lnSpcReduction="10000"/>
          </a:bodyPr>
          <a:lstStyle/>
          <a:p>
            <a:pPr>
              <a:buNone/>
            </a:pPr>
            <a:r>
              <a:rPr lang="en-US" dirty="0" smtClean="0"/>
              <a:t>		Độ chọn lọc</a:t>
            </a:r>
            <a:endParaRPr lang="en-US" b="1" i="1" dirty="0" smtClean="0"/>
          </a:p>
          <a:p>
            <a:pPr>
              <a:buNone/>
            </a:pPr>
            <a:r>
              <a:rPr lang="en-US" dirty="0" smtClean="0"/>
              <a:t>		Độ chọn lọc theo kênh phụ của máy thu không nhỏ hơn 80dB trong dải tần thấp hơn 30MHz và không nhỏ hơn 70dB trong dải tần cao hơn 30MHz khi lệch điều hưởng nhiễu ± 50kHz; theo kênh ảnh gương không nhỏ hơn 86dB; theo kênh trung tần 1 không nhỏ hơn 90dB.</a:t>
            </a:r>
          </a:p>
          <a:p>
            <a:pPr>
              <a:buNone/>
            </a:pPr>
            <a:r>
              <a:rPr lang="en-US" dirty="0" smtClean="0"/>
              <a:t>		</a:t>
            </a:r>
            <a:r>
              <a:rPr lang="vi-VN" dirty="0" smtClean="0"/>
              <a:t>Trong vùng suy giảm độ chọn lọc, nén nhiễu khi mất điều hưởng nhỏ hơn ±100kHz từ tần số điều hưởng không nhỏ hơn 60dB, còn khi mất điều hưởng ±100kHz không nhỏ hơn 75dB.</a:t>
            </a:r>
            <a:endParaRPr lang="en-US" dirty="0"/>
          </a:p>
        </p:txBody>
      </p:sp>
      <p:sp>
        <p:nvSpPr>
          <p:cNvPr id="4" name="Date Placeholder 3"/>
          <p:cNvSpPr>
            <a:spLocks noGrp="1"/>
          </p:cNvSpPr>
          <p:nvPr>
            <p:ph type="dt" sz="half" idx="10"/>
          </p:nvPr>
        </p:nvSpPr>
        <p:spPr/>
        <p:txBody>
          <a:bodyPr/>
          <a:lstStyle/>
          <a:p>
            <a:fld id="{53280E50-96D0-4094-9F91-89FA9670EA93}"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lstStyle/>
          <a:p>
            <a:pPr>
              <a:buNone/>
            </a:pPr>
            <a:r>
              <a:rPr lang="en-US" dirty="0" smtClean="0">
                <a:latin typeface="Calibri" pitchFamily="34" charset="0"/>
              </a:rPr>
              <a:t>		Điều chỉnh khuếch đại</a:t>
            </a:r>
            <a:endParaRPr lang="en-US" b="1" i="1" dirty="0" smtClean="0">
              <a:latin typeface="Calibri" pitchFamily="34" charset="0"/>
            </a:endParaRPr>
          </a:p>
          <a:p>
            <a:pPr>
              <a:buNone/>
            </a:pPr>
            <a:r>
              <a:rPr lang="en-US" dirty="0" smtClean="0">
                <a:latin typeface="Calibri" pitchFamily="34" charset="0"/>
              </a:rPr>
              <a:t>		</a:t>
            </a:r>
            <a:r>
              <a:rPr lang="vi-VN" dirty="0" smtClean="0">
                <a:latin typeface="Calibri" pitchFamily="34" charset="0"/>
              </a:rPr>
              <a:t>Dải điều chỉnh khuếch đại trong các chế độ АРУ và РРУ là không nhỏ hơn 110dB, gồm cả 30dB độ giảm cña các bộ suy giảm trên tuyến tín hiệu (cho đến bộ trộn thứ nhất) với bước suy giảm 3dB</a:t>
            </a:r>
            <a:endParaRPr lang="en-US" dirty="0">
              <a:latin typeface="Calibri" pitchFamily="34" charset="0"/>
            </a:endParaRPr>
          </a:p>
        </p:txBody>
      </p:sp>
      <p:sp>
        <p:nvSpPr>
          <p:cNvPr id="4" name="Date Placeholder 3"/>
          <p:cNvSpPr>
            <a:spLocks noGrp="1"/>
          </p:cNvSpPr>
          <p:nvPr>
            <p:ph type="dt" sz="half" idx="10"/>
          </p:nvPr>
        </p:nvSpPr>
        <p:spPr/>
        <p:txBody>
          <a:bodyPr/>
          <a:lstStyle/>
          <a:p>
            <a:fld id="{19FDF993-957F-49F2-B02A-C68AFEAC69FC}"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normAutofit fontScale="85000" lnSpcReduction="10000"/>
          </a:bodyPr>
          <a:lstStyle/>
          <a:p>
            <a:pPr>
              <a:buNone/>
            </a:pPr>
            <a:r>
              <a:rPr lang="en-US" dirty="0" smtClean="0">
                <a:latin typeface="Calibri" pitchFamily="34" charset="0"/>
              </a:rPr>
              <a:t>		</a:t>
            </a:r>
            <a:r>
              <a:rPr lang="en-US" dirty="0" smtClean="0"/>
              <a:t>Hệ thống điều khiển</a:t>
            </a:r>
            <a:endParaRPr lang="en-US" b="1" i="1" dirty="0" smtClean="0"/>
          </a:p>
          <a:p>
            <a:pPr>
              <a:buNone/>
            </a:pPr>
            <a:r>
              <a:rPr lang="en-US" dirty="0" smtClean="0"/>
              <a:t>		Trong máy thu có xem xét khả năng điều khiển tại chỗ và điều khiển từ xa.</a:t>
            </a:r>
          </a:p>
          <a:p>
            <a:pPr>
              <a:buNone/>
            </a:pPr>
            <a:r>
              <a:rPr lang="en-US" dirty="0" smtClean="0"/>
              <a:t>		Trong chế độ điều khiển tại chỗ đảm bảo thực hiện và chỉ báo các chức năng sau đây:</a:t>
            </a:r>
          </a:p>
          <a:p>
            <a:pPr lvl="0">
              <a:buNone/>
            </a:pPr>
            <a:r>
              <a:rPr lang="en-US" dirty="0" smtClean="0"/>
              <a:t>		Bật và tắt nguồn điện máy thu cùng với chỉ báo bật máy làm việc và chỉ báo sẵn sàng làm việc;</a:t>
            </a:r>
          </a:p>
          <a:p>
            <a:pPr lvl="0">
              <a:buNone/>
            </a:pPr>
            <a:r>
              <a:rPr lang="en-US" dirty="0" smtClean="0"/>
              <a:t>		Chuyển các chế độ điều khiển;</a:t>
            </a:r>
          </a:p>
          <a:p>
            <a:pPr>
              <a:buNone/>
            </a:pPr>
            <a:r>
              <a:rPr lang="en-US" dirty="0" smtClean="0"/>
              <a:t>		Thiết lập giá trị tần số điều chỉnh với sự chỉ báo (Thay đổi tần số một cách rời rạc và trơn tru);</a:t>
            </a:r>
            <a:endParaRPr lang="en-US" dirty="0">
              <a:latin typeface="Calibri" pitchFamily="34" charset="0"/>
            </a:endParaRPr>
          </a:p>
        </p:txBody>
      </p:sp>
      <p:sp>
        <p:nvSpPr>
          <p:cNvPr id="4" name="Date Placeholder 3"/>
          <p:cNvSpPr>
            <a:spLocks noGrp="1"/>
          </p:cNvSpPr>
          <p:nvPr>
            <p:ph type="dt" sz="half" idx="10"/>
          </p:nvPr>
        </p:nvSpPr>
        <p:spPr/>
        <p:txBody>
          <a:bodyPr/>
          <a:lstStyle/>
          <a:p>
            <a:fld id="{50B0D592-3523-4CE8-B183-121EAEFE52B5}"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normAutofit fontScale="77500" lnSpcReduction="20000"/>
          </a:bodyPr>
          <a:lstStyle/>
          <a:p>
            <a:pPr lvl="0">
              <a:buNone/>
            </a:pPr>
            <a:r>
              <a:rPr lang="en-US" dirty="0" smtClean="0">
                <a:latin typeface="Calibri" pitchFamily="34" charset="0"/>
              </a:rPr>
              <a:t>		</a:t>
            </a:r>
            <a:r>
              <a:rPr lang="en-US" dirty="0" smtClean="0"/>
              <a:t>Điều chỉnh tần số mạch dao động ngoại sai tôn ở kiểu làm việc A1A;</a:t>
            </a:r>
          </a:p>
          <a:p>
            <a:pPr lvl="0">
              <a:buNone/>
            </a:pPr>
            <a:r>
              <a:rPr lang="en-US" dirty="0" smtClean="0"/>
              <a:t>		Lựa chọn kiểu làm việc, độ rộng dải thông, độ dịch tần và tốc độ điện báo;</a:t>
            </a:r>
          </a:p>
          <a:p>
            <a:pPr lvl="0">
              <a:buNone/>
            </a:pPr>
            <a:r>
              <a:rPr lang="en-US" dirty="0" smtClean="0"/>
              <a:t>		Bật và tắt </a:t>
            </a:r>
            <a:r>
              <a:rPr lang="vi-VN" dirty="0" smtClean="0"/>
              <a:t>АРУ</a:t>
            </a:r>
            <a:r>
              <a:rPr lang="en-US" dirty="0" smtClean="0"/>
              <a:t>, chuyển mạch các thời gian phóng điện liên tục của </a:t>
            </a:r>
            <a:r>
              <a:rPr lang="vi-VN" dirty="0" smtClean="0"/>
              <a:t>АРУ</a:t>
            </a:r>
            <a:r>
              <a:rPr lang="en-US" dirty="0" smtClean="0"/>
              <a:t>;</a:t>
            </a:r>
          </a:p>
          <a:p>
            <a:pPr lvl="0">
              <a:buNone/>
            </a:pPr>
            <a:r>
              <a:rPr lang="en-US" dirty="0" smtClean="0"/>
              <a:t>		Thay đổi độ rộng dải thông máy thu;</a:t>
            </a:r>
          </a:p>
          <a:p>
            <a:pPr lvl="0">
              <a:buNone/>
            </a:pPr>
            <a:r>
              <a:rPr lang="en-US" dirty="0" smtClean="0"/>
              <a:t>		Điều chỉnh khuếch đại và mức âm lượng (bước điều chỉnh 0,75dB và 1,5dB tương ứng);</a:t>
            </a:r>
          </a:p>
          <a:p>
            <a:pPr lvl="0">
              <a:buNone/>
            </a:pPr>
            <a:r>
              <a:rPr lang="en-US" dirty="0" smtClean="0"/>
              <a:t>		Chỉ báo mức tín hiệu tần số vô tuyến và tần số âm thanh trên thang điốt quang;</a:t>
            </a:r>
          </a:p>
          <a:p>
            <a:pPr>
              <a:buNone/>
            </a:pPr>
            <a:r>
              <a:rPr lang="en-US" dirty="0" smtClean="0"/>
              <a:t>		Chỉ báo chất lượng thu tín hiệu trong các dạng hoạt động điện báo F1B và G1B trên thang chia điốt quang</a:t>
            </a:r>
            <a:endParaRPr lang="en-US" dirty="0">
              <a:latin typeface="Calibri" pitchFamily="34" charset="0"/>
            </a:endParaRPr>
          </a:p>
        </p:txBody>
      </p:sp>
      <p:sp>
        <p:nvSpPr>
          <p:cNvPr id="4" name="Date Placeholder 3"/>
          <p:cNvSpPr>
            <a:spLocks noGrp="1"/>
          </p:cNvSpPr>
          <p:nvPr>
            <p:ph type="dt" sz="half" idx="10"/>
          </p:nvPr>
        </p:nvSpPr>
        <p:spPr/>
        <p:txBody>
          <a:bodyPr/>
          <a:lstStyle/>
          <a:p>
            <a:fld id="{3D0979FB-44DD-4A54-9C29-5E02B24E217D}"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normAutofit fontScale="92500" lnSpcReduction="10000"/>
          </a:bodyPr>
          <a:lstStyle/>
          <a:p>
            <a:pPr lvl="0">
              <a:buNone/>
            </a:pPr>
            <a:r>
              <a:rPr lang="en-US" dirty="0" smtClean="0">
                <a:latin typeface="Calibri" pitchFamily="34" charset="0"/>
              </a:rPr>
              <a:t>		</a:t>
            </a:r>
            <a:r>
              <a:rPr lang="en-US" dirty="0" smtClean="0"/>
              <a:t>Làm việc với các kênh (ghi, đọc, gọi từ bộ nhớ, quét (dò) các kênh);</a:t>
            </a:r>
          </a:p>
          <a:p>
            <a:pPr lvl="0">
              <a:buNone/>
            </a:pPr>
            <a:r>
              <a:rPr lang="en-US" dirty="0" smtClean="0"/>
              <a:t>		Bật kiểm tra để đảm bảo tự chẩn đoán máy thu;</a:t>
            </a:r>
          </a:p>
          <a:p>
            <a:pPr lvl="0">
              <a:buNone/>
            </a:pPr>
            <a:r>
              <a:rPr lang="en-US" dirty="0" smtClean="0"/>
              <a:t>		Thay đổi mức tín hiệu trên đường truyền và âm lượng tại các điện thoại;</a:t>
            </a:r>
          </a:p>
          <a:p>
            <a:pPr lvl="0">
              <a:buNone/>
            </a:pPr>
            <a:r>
              <a:rPr lang="en-US" dirty="0" smtClean="0"/>
              <a:t>		Thay đổi cực tính của tín hiệu (âm/dương);</a:t>
            </a:r>
          </a:p>
          <a:p>
            <a:pPr lvl="0">
              <a:buNone/>
            </a:pPr>
            <a:r>
              <a:rPr lang="en-US" dirty="0" smtClean="0"/>
              <a:t>		Đảm bảo khả năng làm việc theo lịch trình;</a:t>
            </a:r>
          </a:p>
          <a:p>
            <a:pPr>
              <a:buNone/>
            </a:pPr>
            <a:r>
              <a:rPr lang="en-US" dirty="0" smtClean="0"/>
              <a:t>		Kiểm tra theo chương trình ngày đêm;</a:t>
            </a:r>
            <a:endParaRPr lang="en-US" dirty="0">
              <a:latin typeface="Calibri" pitchFamily="34" charset="0"/>
            </a:endParaRPr>
          </a:p>
        </p:txBody>
      </p:sp>
      <p:sp>
        <p:nvSpPr>
          <p:cNvPr id="4" name="Date Placeholder 3"/>
          <p:cNvSpPr>
            <a:spLocks noGrp="1"/>
          </p:cNvSpPr>
          <p:nvPr>
            <p:ph type="dt" sz="half" idx="10"/>
          </p:nvPr>
        </p:nvSpPr>
        <p:spPr/>
        <p:txBody>
          <a:bodyPr/>
          <a:lstStyle/>
          <a:p>
            <a:fld id="{93A82A21-68B1-4E8A-A900-56C051BDCC44}"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sz="4900" b="1" dirty="0" smtClean="0"/>
              <a:t>III. THỜI GIAN:</a:t>
            </a:r>
            <a:r>
              <a:rPr lang="en-US" dirty="0" smtClean="0"/>
              <a:t/>
            </a:r>
            <a:br>
              <a:rPr lang="en-US" dirty="0" smtClean="0"/>
            </a:br>
            <a:endParaRPr lang="en-US" dirty="0"/>
          </a:p>
        </p:txBody>
      </p:sp>
      <p:sp>
        <p:nvSpPr>
          <p:cNvPr id="3" name="Content Placeholder 2"/>
          <p:cNvSpPr>
            <a:spLocks noGrp="1"/>
          </p:cNvSpPr>
          <p:nvPr>
            <p:ph idx="1"/>
          </p:nvPr>
        </p:nvSpPr>
        <p:spPr/>
        <p:txBody>
          <a:bodyPr>
            <a:normAutofit/>
          </a:bodyPr>
          <a:lstStyle/>
          <a:p>
            <a:pPr>
              <a:buNone/>
            </a:pPr>
            <a:r>
              <a:rPr lang="en-US" b="1" dirty="0" smtClean="0"/>
              <a:t>1. </a:t>
            </a:r>
            <a:r>
              <a:rPr lang="en-US" b="1" dirty="0" err="1" smtClean="0"/>
              <a:t>Thời</a:t>
            </a:r>
            <a:r>
              <a:rPr lang="en-US" b="1" dirty="0" smtClean="0"/>
              <a:t> </a:t>
            </a:r>
            <a:r>
              <a:rPr lang="en-US" b="1" dirty="0" err="1" smtClean="0"/>
              <a:t>gian</a:t>
            </a:r>
            <a:r>
              <a:rPr lang="en-US" b="1" dirty="0" smtClean="0"/>
              <a:t> </a:t>
            </a:r>
            <a:r>
              <a:rPr lang="en-US" b="1" dirty="0" err="1" smtClean="0"/>
              <a:t>chuẩn</a:t>
            </a:r>
            <a:r>
              <a:rPr lang="en-US" b="1" dirty="0" smtClean="0"/>
              <a:t> </a:t>
            </a:r>
            <a:r>
              <a:rPr lang="en-US" b="1" dirty="0" err="1" smtClean="0"/>
              <a:t>bị</a:t>
            </a:r>
            <a:r>
              <a:rPr lang="en-US" b="1" dirty="0" smtClean="0"/>
              <a:t> </a:t>
            </a:r>
            <a:r>
              <a:rPr lang="en-US" b="1" dirty="0" err="1" smtClean="0"/>
              <a:t>huấn</a:t>
            </a:r>
            <a:r>
              <a:rPr lang="en-US" b="1" dirty="0" smtClean="0"/>
              <a:t> </a:t>
            </a:r>
            <a:r>
              <a:rPr lang="en-US" b="1" dirty="0" err="1" smtClean="0"/>
              <a:t>luyện</a:t>
            </a:r>
            <a:r>
              <a:rPr lang="en-US" b="1" dirty="0" smtClean="0"/>
              <a:t>:</a:t>
            </a:r>
            <a:endParaRPr lang="en-US" dirty="0" smtClean="0"/>
          </a:p>
          <a:p>
            <a:pPr>
              <a:buNone/>
            </a:pPr>
            <a:r>
              <a:rPr lang="en-US" dirty="0" smtClean="0"/>
              <a:t>- </a:t>
            </a:r>
            <a:r>
              <a:rPr lang="en-US" dirty="0" err="1" smtClean="0"/>
              <a:t>Thời</a:t>
            </a:r>
            <a:r>
              <a:rPr lang="en-US" dirty="0" smtClean="0"/>
              <a:t> </a:t>
            </a:r>
            <a:r>
              <a:rPr lang="en-US" dirty="0" err="1" smtClean="0"/>
              <a:t>gian</a:t>
            </a:r>
            <a:r>
              <a:rPr lang="en-US" dirty="0" smtClean="0"/>
              <a:t> </a:t>
            </a:r>
            <a:r>
              <a:rPr lang="en-US" dirty="0" err="1" smtClean="0"/>
              <a:t>thông</a:t>
            </a:r>
            <a:r>
              <a:rPr lang="en-US" dirty="0" smtClean="0"/>
              <a:t> </a:t>
            </a:r>
            <a:r>
              <a:rPr lang="en-US" dirty="0" err="1" smtClean="0"/>
              <a:t>quan</a:t>
            </a:r>
            <a:r>
              <a:rPr lang="en-US" dirty="0" smtClean="0"/>
              <a:t> </a:t>
            </a:r>
            <a:r>
              <a:rPr lang="en-US" dirty="0" err="1" smtClean="0"/>
              <a:t>giáo</a:t>
            </a:r>
            <a:r>
              <a:rPr lang="en-US" dirty="0" smtClean="0"/>
              <a:t> </a:t>
            </a:r>
            <a:r>
              <a:rPr lang="en-US" dirty="0" err="1" smtClean="0"/>
              <a:t>án</a:t>
            </a:r>
            <a:r>
              <a:rPr lang="en-US" dirty="0" smtClean="0"/>
              <a:t> 	</a:t>
            </a:r>
          </a:p>
          <a:p>
            <a:pPr>
              <a:buNone/>
            </a:pPr>
            <a:r>
              <a:rPr lang="en-US" dirty="0" smtClean="0"/>
              <a:t>- </a:t>
            </a:r>
            <a:r>
              <a:rPr lang="en-US" dirty="0" err="1" smtClean="0"/>
              <a:t>Thời</a:t>
            </a:r>
            <a:r>
              <a:rPr lang="en-US" dirty="0" smtClean="0"/>
              <a:t> </a:t>
            </a:r>
            <a:r>
              <a:rPr lang="en-US" dirty="0" err="1" smtClean="0"/>
              <a:t>gian</a:t>
            </a:r>
            <a:r>
              <a:rPr lang="en-US" dirty="0" smtClean="0"/>
              <a:t> </a:t>
            </a:r>
            <a:r>
              <a:rPr lang="en-US" dirty="0" err="1" smtClean="0"/>
              <a:t>thục</a:t>
            </a:r>
            <a:r>
              <a:rPr lang="en-US" dirty="0" smtClean="0"/>
              <a:t> </a:t>
            </a:r>
            <a:r>
              <a:rPr lang="en-US" dirty="0" err="1" smtClean="0"/>
              <a:t>luyện</a:t>
            </a:r>
            <a:r>
              <a:rPr lang="en-US" dirty="0" smtClean="0"/>
              <a:t> </a:t>
            </a:r>
            <a:r>
              <a:rPr lang="en-US" dirty="0" err="1" smtClean="0"/>
              <a:t>giáo</a:t>
            </a:r>
            <a:r>
              <a:rPr lang="en-US" dirty="0" smtClean="0"/>
              <a:t> </a:t>
            </a:r>
            <a:r>
              <a:rPr lang="en-US" dirty="0" err="1" smtClean="0"/>
              <a:t>án</a:t>
            </a:r>
            <a:r>
              <a:rPr lang="en-US" dirty="0" smtClean="0"/>
              <a:t> 	</a:t>
            </a:r>
          </a:p>
          <a:p>
            <a:pPr>
              <a:buNone/>
            </a:pPr>
            <a:endParaRPr lang="en-US" dirty="0" smtClean="0"/>
          </a:p>
          <a:p>
            <a:pPr>
              <a:buNone/>
            </a:pPr>
            <a:r>
              <a:rPr lang="en-US" b="1" dirty="0" smtClean="0"/>
              <a:t>2. </a:t>
            </a:r>
            <a:r>
              <a:rPr lang="en-US" b="1" dirty="0" err="1" smtClean="0"/>
              <a:t>Thời</a:t>
            </a:r>
            <a:r>
              <a:rPr lang="en-US" b="1" dirty="0" smtClean="0"/>
              <a:t> </a:t>
            </a:r>
            <a:r>
              <a:rPr lang="en-US" b="1" dirty="0" err="1" smtClean="0"/>
              <a:t>gian</a:t>
            </a:r>
            <a:r>
              <a:rPr lang="en-US" b="1" dirty="0" smtClean="0"/>
              <a:t> </a:t>
            </a:r>
            <a:r>
              <a:rPr lang="en-US" b="1" dirty="0" err="1" smtClean="0"/>
              <a:t>thực</a:t>
            </a:r>
            <a:r>
              <a:rPr lang="en-US" b="1" dirty="0" smtClean="0"/>
              <a:t> </a:t>
            </a:r>
            <a:r>
              <a:rPr lang="en-US" b="1" dirty="0" err="1" smtClean="0"/>
              <a:t>hành</a:t>
            </a:r>
            <a:r>
              <a:rPr lang="en-US" b="1" dirty="0" smtClean="0"/>
              <a:t> </a:t>
            </a:r>
            <a:r>
              <a:rPr lang="en-US" b="1" dirty="0" err="1" smtClean="0"/>
              <a:t>huấn</a:t>
            </a:r>
            <a:r>
              <a:rPr lang="en-US" b="1" dirty="0" smtClean="0"/>
              <a:t> </a:t>
            </a:r>
            <a:r>
              <a:rPr lang="en-US" b="1" dirty="0" err="1" smtClean="0"/>
              <a:t>luyện</a:t>
            </a:r>
            <a:r>
              <a:rPr lang="en-US" b="1" dirty="0" smtClean="0"/>
              <a:t>:</a:t>
            </a:r>
            <a:endParaRPr lang="en-US" dirty="0" smtClean="0"/>
          </a:p>
          <a:p>
            <a:pPr>
              <a:buNone/>
            </a:pPr>
            <a:r>
              <a:rPr lang="en-US" dirty="0" smtClean="0"/>
              <a:t>- </a:t>
            </a:r>
            <a:r>
              <a:rPr lang="en-US" dirty="0" err="1" smtClean="0"/>
              <a:t>Thời</a:t>
            </a:r>
            <a:r>
              <a:rPr lang="en-US" dirty="0" smtClean="0"/>
              <a:t> </a:t>
            </a:r>
            <a:r>
              <a:rPr lang="en-US" dirty="0" err="1" smtClean="0"/>
              <a:t>gian</a:t>
            </a:r>
            <a:r>
              <a:rPr lang="en-US" dirty="0" smtClean="0"/>
              <a:t> </a:t>
            </a:r>
            <a:r>
              <a:rPr lang="en-US" dirty="0" err="1" smtClean="0"/>
              <a:t>lên</a:t>
            </a:r>
            <a:r>
              <a:rPr lang="en-US" dirty="0" smtClean="0"/>
              <a:t> </a:t>
            </a:r>
            <a:r>
              <a:rPr lang="en-US" dirty="0" err="1" smtClean="0"/>
              <a:t>lớp</a:t>
            </a:r>
            <a:r>
              <a:rPr lang="en-US" dirty="0" smtClean="0"/>
              <a:t> </a:t>
            </a:r>
            <a:r>
              <a:rPr lang="en-US" dirty="0" err="1" smtClean="0"/>
              <a:t>lý</a:t>
            </a:r>
            <a:r>
              <a:rPr lang="en-US" dirty="0" smtClean="0"/>
              <a:t> </a:t>
            </a:r>
            <a:r>
              <a:rPr lang="en-US" dirty="0" err="1" smtClean="0"/>
              <a:t>thuyết</a:t>
            </a:r>
            <a:r>
              <a:rPr lang="en-US" dirty="0" smtClean="0"/>
              <a:t>: 01 </a:t>
            </a:r>
            <a:r>
              <a:rPr lang="en-US" dirty="0" err="1" smtClean="0"/>
              <a:t>giờ</a:t>
            </a:r>
            <a:endParaRPr lang="en-US" dirty="0" smtClean="0"/>
          </a:p>
          <a:p>
            <a:pPr>
              <a:buNone/>
            </a:pPr>
            <a:r>
              <a:rPr lang="en-US" dirty="0" smtClean="0"/>
              <a:t>- </a:t>
            </a:r>
            <a:r>
              <a:rPr lang="en-US" dirty="0" err="1" smtClean="0"/>
              <a:t>Thời</a:t>
            </a:r>
            <a:r>
              <a:rPr lang="en-US" dirty="0" smtClean="0"/>
              <a:t> </a:t>
            </a:r>
            <a:r>
              <a:rPr lang="en-US" dirty="0" err="1" smtClean="0"/>
              <a:t>gian</a:t>
            </a:r>
            <a:r>
              <a:rPr lang="en-US" dirty="0" smtClean="0"/>
              <a:t> </a:t>
            </a:r>
            <a:r>
              <a:rPr lang="en-US" dirty="0" err="1" smtClean="0"/>
              <a:t>huấn</a:t>
            </a:r>
            <a:r>
              <a:rPr lang="en-US" dirty="0" smtClean="0"/>
              <a:t> </a:t>
            </a:r>
            <a:r>
              <a:rPr lang="en-US" dirty="0" err="1" smtClean="0"/>
              <a:t>luyện</a:t>
            </a:r>
            <a:r>
              <a:rPr lang="en-US" dirty="0" smtClean="0"/>
              <a:t> </a:t>
            </a:r>
            <a:r>
              <a:rPr lang="en-US" dirty="0" err="1" smtClean="0"/>
              <a:t>thực</a:t>
            </a:r>
            <a:r>
              <a:rPr lang="en-US" dirty="0" smtClean="0"/>
              <a:t> </a:t>
            </a:r>
            <a:r>
              <a:rPr lang="en-US" dirty="0" err="1" smtClean="0"/>
              <a:t>hành</a:t>
            </a:r>
            <a:r>
              <a:rPr lang="en-US" dirty="0" smtClean="0"/>
              <a:t>: 01 </a:t>
            </a:r>
            <a:r>
              <a:rPr lang="en-US" dirty="0" err="1" smtClean="0"/>
              <a:t>giờ</a:t>
            </a:r>
            <a:endParaRPr lang="en-US" dirty="0" smtClean="0"/>
          </a:p>
          <a:p>
            <a:pPr>
              <a:buNone/>
            </a:pPr>
            <a:endParaRPr lang="en-US" dirty="0" smtClean="0"/>
          </a:p>
          <a:p>
            <a:endParaRPr lang="en-US" dirty="0"/>
          </a:p>
        </p:txBody>
      </p:sp>
      <p:sp>
        <p:nvSpPr>
          <p:cNvPr id="4" name="Date Placeholder 3"/>
          <p:cNvSpPr>
            <a:spLocks noGrp="1"/>
          </p:cNvSpPr>
          <p:nvPr>
            <p:ph type="dt" sz="half" idx="10"/>
          </p:nvPr>
        </p:nvSpPr>
        <p:spPr/>
        <p:txBody>
          <a:bodyPr/>
          <a:lstStyle/>
          <a:p>
            <a:fld id="{F169DA07-FCC4-4CAF-9057-11DCCBD39AA7}" type="datetime12">
              <a:rPr lang="en-US" sz="2800" smtClean="0">
                <a:solidFill>
                  <a:srgbClr val="FF0000"/>
                </a:solidFill>
              </a:rPr>
              <a:pPr/>
              <a:t>8:12 AM</a:t>
            </a:fld>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normAutofit fontScale="85000" lnSpcReduction="20000"/>
          </a:bodyPr>
          <a:lstStyle/>
          <a:p>
            <a:pPr lvl="0">
              <a:buNone/>
            </a:pPr>
            <a:r>
              <a:rPr lang="en-US" dirty="0" smtClean="0">
                <a:latin typeface="Calibri" pitchFamily="34" charset="0"/>
              </a:rPr>
              <a:t>		</a:t>
            </a:r>
            <a:r>
              <a:rPr lang="en-US" dirty="0" smtClean="0"/>
              <a:t>Bật, tắt và chuyển mạch bước cách nhau 3dB độ suy giảm của các bộ suy giảm đầu vào;</a:t>
            </a:r>
          </a:p>
          <a:p>
            <a:pPr lvl="0">
              <a:buNone/>
            </a:pPr>
            <a:r>
              <a:rPr lang="en-US" dirty="0" smtClean="0"/>
              <a:t>		Bật chế độ cộng ở các kiểu làm việc F1B và G1B;</a:t>
            </a:r>
          </a:p>
          <a:p>
            <a:pPr lvl="0">
              <a:buNone/>
            </a:pPr>
            <a:r>
              <a:rPr lang="en-US" dirty="0" smtClean="0"/>
              <a:t>		Bật các chế độ quét theo tần số và  theo kênh;</a:t>
            </a:r>
          </a:p>
          <a:p>
            <a:pPr lvl="0">
              <a:buNone/>
            </a:pPr>
            <a:r>
              <a:rPr lang="en-US" dirty="0" smtClean="0"/>
              <a:t>		Chuyển mạch các chế độ điều khiển tại chỗ hoặc từ xa.</a:t>
            </a:r>
          </a:p>
          <a:p>
            <a:pPr>
              <a:buNone/>
            </a:pPr>
            <a:r>
              <a:rPr lang="en-US" dirty="0" smtClean="0"/>
              <a:t>		Điều khiển từ xa máy thu được đảm bảo theo giao diện chuẩn </a:t>
            </a:r>
            <a:r>
              <a:rPr lang="vi-VN" dirty="0" smtClean="0"/>
              <a:t>ИРПС</a:t>
            </a:r>
            <a:r>
              <a:rPr lang="en-US" dirty="0" smtClean="0"/>
              <a:t>. </a:t>
            </a:r>
          </a:p>
          <a:p>
            <a:pPr>
              <a:buNone/>
            </a:pPr>
            <a:r>
              <a:rPr lang="en-US" dirty="0" smtClean="0"/>
              <a:t>		Khi điều khiển tại chỗ và điều khiển từ xa trên panel mặt trước của máy thu đảm bảo sáng chỉ thị trạng thái hiện tại của máy thu trên các chỉ báo và trên các phím có chiếu sáng.</a:t>
            </a:r>
            <a:endParaRPr lang="en-US" dirty="0">
              <a:latin typeface="Calibri" pitchFamily="34" charset="0"/>
            </a:endParaRPr>
          </a:p>
        </p:txBody>
      </p:sp>
      <p:sp>
        <p:nvSpPr>
          <p:cNvPr id="4" name="Date Placeholder 3"/>
          <p:cNvSpPr>
            <a:spLocks noGrp="1"/>
          </p:cNvSpPr>
          <p:nvPr>
            <p:ph type="dt" sz="half" idx="10"/>
          </p:nvPr>
        </p:nvSpPr>
        <p:spPr/>
        <p:txBody>
          <a:bodyPr/>
          <a:lstStyle/>
          <a:p>
            <a:fld id="{CAA4E641-393A-4119-832A-41EEB3832630}"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normAutofit fontScale="85000" lnSpcReduction="10000"/>
          </a:bodyPr>
          <a:lstStyle/>
          <a:p>
            <a:pPr>
              <a:buNone/>
            </a:pPr>
            <a:r>
              <a:rPr lang="en-US" dirty="0" smtClean="0">
                <a:latin typeface="Calibri" pitchFamily="34" charset="0"/>
              </a:rPr>
              <a:t>		</a:t>
            </a:r>
            <a:r>
              <a:rPr lang="en-US" dirty="0" smtClean="0"/>
              <a:t>Hệ thống kiểm tra bên trong</a:t>
            </a:r>
            <a:endParaRPr lang="en-US" b="1" i="1" dirty="0" smtClean="0"/>
          </a:p>
          <a:p>
            <a:pPr>
              <a:buNone/>
            </a:pPr>
            <a:r>
              <a:rPr lang="en-US" dirty="0" smtClean="0"/>
              <a:t>		Hệ thống kiểm tra ghép trong máy thu thực hiện kiểm tra khả năng hoạt động và tìm kiếm khối hỏng: </a:t>
            </a:r>
          </a:p>
          <a:p>
            <a:pPr lvl="0">
              <a:buNone/>
            </a:pPr>
            <a:r>
              <a:rPr lang="en-US" dirty="0" smtClean="0"/>
              <a:t>		Xác định hỏng hóc trong hệ thống sẵn sàng làm việc của máy thu được thực hiện một cách tự động khi mất tín hiệu sẵn sàng;</a:t>
            </a:r>
          </a:p>
          <a:p>
            <a:pPr lvl="0">
              <a:buNone/>
            </a:pPr>
            <a:r>
              <a:rPr lang="en-US" dirty="0" smtClean="0"/>
              <a:t>		Hệ thống kiểm tra thử ở trạng thái hoạt động (TECT 1);</a:t>
            </a:r>
          </a:p>
          <a:p>
            <a:pPr>
              <a:buNone/>
            </a:pPr>
            <a:r>
              <a:rPr lang="en-US" dirty="0" smtClean="0"/>
              <a:t>		Hệ thống kiểm tra thö đặc trưng cho khả năng làm việc của máy thu ở những trạng thái có thể xảy ra nhiều nhất (TECT 2)</a:t>
            </a:r>
            <a:endParaRPr lang="en-US" dirty="0">
              <a:latin typeface="Calibri" pitchFamily="34" charset="0"/>
            </a:endParaRPr>
          </a:p>
        </p:txBody>
      </p:sp>
      <p:sp>
        <p:nvSpPr>
          <p:cNvPr id="4" name="Date Placeholder 3"/>
          <p:cNvSpPr>
            <a:spLocks noGrp="1"/>
          </p:cNvSpPr>
          <p:nvPr>
            <p:ph type="dt" sz="half" idx="10"/>
          </p:nvPr>
        </p:nvSpPr>
        <p:spPr/>
        <p:txBody>
          <a:bodyPr/>
          <a:lstStyle/>
          <a:p>
            <a:fld id="{A248EE87-A4E5-4772-86A4-F339D274CC6C}"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smtClean="0"/>
              <a:t>CÁC ĐẶC TÍNH KỸ THUẬT CỦA MÁY THU</a:t>
            </a:r>
            <a:endParaRPr lang="en-US" sz="3200" b="1" dirty="0"/>
          </a:p>
        </p:txBody>
      </p:sp>
      <p:sp>
        <p:nvSpPr>
          <p:cNvPr id="3" name="Content Placeholder 2"/>
          <p:cNvSpPr>
            <a:spLocks noGrp="1"/>
          </p:cNvSpPr>
          <p:nvPr>
            <p:ph idx="1"/>
          </p:nvPr>
        </p:nvSpPr>
        <p:spPr/>
        <p:txBody>
          <a:bodyPr>
            <a:normAutofit fontScale="92500" lnSpcReduction="10000"/>
          </a:bodyPr>
          <a:lstStyle/>
          <a:p>
            <a:pPr>
              <a:buNone/>
            </a:pPr>
            <a:r>
              <a:rPr lang="en-US" dirty="0" smtClean="0">
                <a:latin typeface="Calibri" pitchFamily="34" charset="0"/>
              </a:rPr>
              <a:t>		</a:t>
            </a:r>
            <a:r>
              <a:rPr lang="en-US" dirty="0" smtClean="0"/>
              <a:t>Hệ thống cấp nguồn</a:t>
            </a:r>
            <a:endParaRPr lang="en-US" b="1" i="1" dirty="0" smtClean="0"/>
          </a:p>
          <a:p>
            <a:pPr>
              <a:buNone/>
            </a:pPr>
            <a:r>
              <a:rPr lang="en-US" dirty="0" smtClean="0"/>
              <a:t>		Nguồn điện của máy thu lấy từ lưới điện xoay chiều một pha với điện áp (220±20)V hoặc (127±13)V với tần số (50±2)Hz hoặc (400 +8; -16)Hz và từ ac-quy với điện áp (24,0 +6,2; -3,8)V.</a:t>
            </a:r>
          </a:p>
          <a:p>
            <a:pPr>
              <a:buNone/>
            </a:pPr>
            <a:r>
              <a:rPr lang="en-US" dirty="0" smtClean="0"/>
              <a:t>		Công suất tiêu thụ lớn nhất từ lưới điện xoay chiều một pha với điện áp 220V không lớn hơn 60V.A.</a:t>
            </a:r>
          </a:p>
          <a:p>
            <a:pPr>
              <a:buNone/>
            </a:pPr>
            <a:r>
              <a:rPr lang="en-US" dirty="0" smtClean="0"/>
              <a:t>		Để cấp nguồn cho ОЗУ khi tắt nguồn máy thu, thực hiện theo 3 phần tử kiểu A316 hoặc GR6C.</a:t>
            </a:r>
            <a:endParaRPr lang="en-US" dirty="0">
              <a:latin typeface="Calibri" pitchFamily="34" charset="0"/>
            </a:endParaRPr>
          </a:p>
        </p:txBody>
      </p:sp>
      <p:sp>
        <p:nvSpPr>
          <p:cNvPr id="4" name="Date Placeholder 3"/>
          <p:cNvSpPr>
            <a:spLocks noGrp="1"/>
          </p:cNvSpPr>
          <p:nvPr>
            <p:ph type="dt" sz="half" idx="10"/>
          </p:nvPr>
        </p:nvSpPr>
        <p:spPr/>
        <p:txBody>
          <a:bodyPr/>
          <a:lstStyle/>
          <a:p>
            <a:fld id="{D3E77198-2750-4799-A578-A8D7F298A4B6}" type="datetime12">
              <a:rPr lang="en-US" sz="2800" smtClean="0">
                <a:solidFill>
                  <a:srgbClr val="FF0000"/>
                </a:solidFill>
              </a:rPr>
              <a:pPr/>
              <a:t>8:12 AM</a:t>
            </a:fld>
            <a:endParaRPr lang="en-US" sz="2800" dirty="0">
              <a:solidFill>
                <a:srgbClr val="FF0000"/>
              </a:solidFill>
            </a:endParaRPr>
          </a:p>
        </p:txBody>
      </p:sp>
      <p:sp>
        <p:nvSpPr>
          <p:cNvPr id="5" name="Rectangle 4"/>
          <p:cNvSpPr/>
          <p:nvPr/>
        </p:nvSpPr>
        <p:spPr>
          <a:xfrm>
            <a:off x="7467600" y="62484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2" action="ppaction://hlinksldjump"/>
              </a:rPr>
              <a:t>Home</a:t>
            </a:r>
            <a:endParaRPr lang="en-US" dirty="0"/>
          </a:p>
        </p:txBody>
      </p:sp>
    </p:spTree>
  </p:cSld>
  <p:clrMapOvr>
    <a:masterClrMapping/>
  </p:clrMapOvr>
  <p:transition>
    <p:random/>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b="1" dirty="0" smtClean="0"/>
              <a:t>CÂU HỎI ÔN TẬP</a:t>
            </a:r>
            <a:endParaRPr lang="en-US" b="1" dirty="0"/>
          </a:p>
        </p:txBody>
      </p:sp>
      <p:sp>
        <p:nvSpPr>
          <p:cNvPr id="3" name="Content Placeholder 2"/>
          <p:cNvSpPr>
            <a:spLocks noGrp="1"/>
          </p:cNvSpPr>
          <p:nvPr>
            <p:ph idx="1"/>
          </p:nvPr>
        </p:nvSpPr>
        <p:spPr>
          <a:xfrm>
            <a:off x="457200" y="1295400"/>
            <a:ext cx="8229600" cy="4830763"/>
          </a:xfrm>
        </p:spPr>
        <p:txBody>
          <a:bodyPr>
            <a:normAutofit fontScale="47500" lnSpcReduction="20000"/>
          </a:bodyPr>
          <a:lstStyle/>
          <a:p>
            <a:r>
              <a:rPr lang="en-US" sz="3400" b="1" dirty="0" smtClean="0"/>
              <a:t>1. </a:t>
            </a:r>
            <a:r>
              <a:rPr lang="en-US" sz="3400" b="1" dirty="0" err="1" smtClean="0"/>
              <a:t>Dải</a:t>
            </a:r>
            <a:r>
              <a:rPr lang="en-US" sz="3400" b="1" dirty="0" smtClean="0"/>
              <a:t> </a:t>
            </a:r>
            <a:r>
              <a:rPr lang="en-US" sz="3400" b="1" dirty="0" err="1" smtClean="0"/>
              <a:t>tần</a:t>
            </a:r>
            <a:r>
              <a:rPr lang="en-US" sz="3400" b="1" dirty="0" smtClean="0"/>
              <a:t> </a:t>
            </a:r>
            <a:r>
              <a:rPr lang="en-US" sz="3400" b="1" dirty="0" err="1" smtClean="0"/>
              <a:t>máy</a:t>
            </a:r>
            <a:r>
              <a:rPr lang="en-US" sz="3400" b="1" dirty="0" smtClean="0"/>
              <a:t> </a:t>
            </a:r>
            <a:r>
              <a:rPr lang="en-US" sz="3400" b="1" dirty="0" err="1" smtClean="0"/>
              <a:t>phát</a:t>
            </a:r>
            <a:r>
              <a:rPr lang="en-US" sz="3400" b="1" dirty="0" smtClean="0"/>
              <a:t> </a:t>
            </a:r>
            <a:r>
              <a:rPr lang="en-US" sz="3400" b="1" dirty="0" err="1" smtClean="0"/>
              <a:t>vô</a:t>
            </a:r>
            <a:r>
              <a:rPr lang="en-US" sz="3400" b="1" dirty="0" smtClean="0"/>
              <a:t> </a:t>
            </a:r>
            <a:r>
              <a:rPr lang="en-US" sz="3400" b="1" dirty="0" err="1" smtClean="0"/>
              <a:t>tuyến</a:t>
            </a:r>
            <a:r>
              <a:rPr lang="en-US" sz="3400" b="1" dirty="0" smtClean="0"/>
              <a:t> 649 là:</a:t>
            </a:r>
          </a:p>
          <a:p>
            <a:r>
              <a:rPr lang="en-US" sz="3400" dirty="0" smtClean="0"/>
              <a:t>a. 1,5 – 19,99999MHz				b. 1,5 – 29,99999MHz</a:t>
            </a:r>
          </a:p>
          <a:p>
            <a:r>
              <a:rPr lang="en-US" sz="3400" dirty="0" smtClean="0"/>
              <a:t>c. 1,59999 – 19MHz				d. 1,99999 – 29MHz</a:t>
            </a:r>
          </a:p>
          <a:p>
            <a:r>
              <a:rPr lang="en-US" sz="3400" b="1" dirty="0" smtClean="0"/>
              <a:t>2. </a:t>
            </a:r>
            <a:r>
              <a:rPr lang="en-US" sz="3400" b="1" dirty="0" err="1" smtClean="0"/>
              <a:t>Đô</a:t>
            </a:r>
            <a:r>
              <a:rPr lang="en-US" sz="3400" b="1" dirty="0" smtClean="0"/>
              <a:t>̣ </a:t>
            </a:r>
            <a:r>
              <a:rPr lang="en-US" sz="3400" b="1" dirty="0" err="1" smtClean="0"/>
              <a:t>dịch</a:t>
            </a:r>
            <a:r>
              <a:rPr lang="en-US" sz="3400" b="1" dirty="0" smtClean="0"/>
              <a:t> </a:t>
            </a:r>
            <a:r>
              <a:rPr lang="en-US" sz="3400" b="1" dirty="0" err="1" smtClean="0"/>
              <a:t>tần</a:t>
            </a:r>
            <a:r>
              <a:rPr lang="en-US" sz="3400" b="1" dirty="0" smtClean="0"/>
              <a:t> </a:t>
            </a:r>
            <a:r>
              <a:rPr lang="en-US" sz="3400" b="1" dirty="0" err="1" smtClean="0"/>
              <a:t>nho</a:t>
            </a:r>
            <a:r>
              <a:rPr lang="en-US" sz="3400" b="1" dirty="0" smtClean="0"/>
              <a:t>̉ </a:t>
            </a:r>
            <a:r>
              <a:rPr lang="en-US" sz="3400" b="1" dirty="0" err="1" smtClean="0"/>
              <a:t>nhất</a:t>
            </a:r>
            <a:r>
              <a:rPr lang="en-US" sz="3400" b="1" dirty="0" smtClean="0"/>
              <a:t> </a:t>
            </a:r>
            <a:r>
              <a:rPr lang="en-US" sz="3400" b="1" dirty="0" err="1" smtClean="0"/>
              <a:t>của</a:t>
            </a:r>
            <a:r>
              <a:rPr lang="en-US" sz="3400" b="1" dirty="0" smtClean="0"/>
              <a:t> </a:t>
            </a:r>
            <a:r>
              <a:rPr lang="en-US" sz="3400" b="1" dirty="0" err="1" smtClean="0"/>
              <a:t>máy</a:t>
            </a:r>
            <a:r>
              <a:rPr lang="en-US" sz="3400" b="1" dirty="0" smtClean="0"/>
              <a:t> </a:t>
            </a:r>
            <a:r>
              <a:rPr lang="en-US" sz="3400" b="1" dirty="0" err="1" smtClean="0"/>
              <a:t>phát</a:t>
            </a:r>
            <a:r>
              <a:rPr lang="en-US" sz="3400" b="1" dirty="0" smtClean="0"/>
              <a:t> 649 là:</a:t>
            </a:r>
          </a:p>
          <a:p>
            <a:r>
              <a:rPr lang="en-US" sz="3400" dirty="0" smtClean="0"/>
              <a:t>a. 20Hz					b. 15Hz</a:t>
            </a:r>
          </a:p>
          <a:p>
            <a:r>
              <a:rPr lang="en-US" sz="3400" dirty="0" smtClean="0"/>
              <a:t>c. 10Hz					d. 5Hz</a:t>
            </a:r>
          </a:p>
          <a:p>
            <a:r>
              <a:rPr lang="en-US" sz="3400" b="1" dirty="0" smtClean="0"/>
              <a:t>3. </a:t>
            </a:r>
            <a:r>
              <a:rPr lang="en-US" sz="3400" b="1" dirty="0" err="1" smtClean="0"/>
              <a:t>Công</a:t>
            </a:r>
            <a:r>
              <a:rPr lang="en-US" sz="3400" b="1" dirty="0" smtClean="0"/>
              <a:t> </a:t>
            </a:r>
            <a:r>
              <a:rPr lang="en-US" sz="3400" b="1" dirty="0" err="1" smtClean="0"/>
              <a:t>suất</a:t>
            </a:r>
            <a:r>
              <a:rPr lang="en-US" sz="3400" b="1" dirty="0" smtClean="0"/>
              <a:t> </a:t>
            </a:r>
            <a:r>
              <a:rPr lang="en-US" sz="3400" b="1" dirty="0" err="1" smtClean="0"/>
              <a:t>ra</a:t>
            </a:r>
            <a:r>
              <a:rPr lang="en-US" sz="3400" b="1" dirty="0" smtClean="0"/>
              <a:t> </a:t>
            </a:r>
            <a:r>
              <a:rPr lang="en-US" sz="3400" b="1" dirty="0" err="1" smtClean="0"/>
              <a:t>cực</a:t>
            </a:r>
            <a:r>
              <a:rPr lang="en-US" sz="3400" b="1" dirty="0" smtClean="0"/>
              <a:t> </a:t>
            </a:r>
            <a:r>
              <a:rPr lang="en-US" sz="3400" b="1" dirty="0" err="1" smtClean="0"/>
              <a:t>đại</a:t>
            </a:r>
            <a:r>
              <a:rPr lang="en-US" sz="3400" b="1" dirty="0" smtClean="0"/>
              <a:t> </a:t>
            </a:r>
            <a:r>
              <a:rPr lang="en-US" sz="3400" b="1" dirty="0" err="1" smtClean="0"/>
              <a:t>của</a:t>
            </a:r>
            <a:r>
              <a:rPr lang="en-US" sz="3400" b="1" dirty="0" smtClean="0"/>
              <a:t> </a:t>
            </a:r>
            <a:r>
              <a:rPr lang="en-US" sz="3400" b="1" dirty="0" err="1" smtClean="0"/>
              <a:t>máy</a:t>
            </a:r>
            <a:r>
              <a:rPr lang="en-US" sz="3400" b="1" dirty="0" smtClean="0"/>
              <a:t> </a:t>
            </a:r>
            <a:r>
              <a:rPr lang="en-US" sz="3400" b="1" dirty="0" err="1" smtClean="0"/>
              <a:t>phát</a:t>
            </a:r>
            <a:r>
              <a:rPr lang="en-US" sz="3400" b="1" dirty="0" smtClean="0"/>
              <a:t> 649 </a:t>
            </a:r>
            <a:r>
              <a:rPr lang="en-US" sz="3400" b="1" dirty="0" err="1" smtClean="0"/>
              <a:t>khi</a:t>
            </a:r>
            <a:r>
              <a:rPr lang="en-US" sz="3400" b="1" dirty="0" smtClean="0"/>
              <a:t> </a:t>
            </a:r>
            <a:r>
              <a:rPr lang="en-US" sz="3400" b="1" dirty="0" err="1" smtClean="0"/>
              <a:t>làm</a:t>
            </a:r>
            <a:r>
              <a:rPr lang="en-US" sz="3400" b="1" dirty="0" smtClean="0"/>
              <a:t> </a:t>
            </a:r>
            <a:r>
              <a:rPr lang="en-US" sz="3400" b="1" dirty="0" err="1" smtClean="0"/>
              <a:t>việc</a:t>
            </a:r>
            <a:r>
              <a:rPr lang="en-US" sz="3400" b="1" dirty="0" smtClean="0"/>
              <a:t> </a:t>
            </a:r>
            <a:r>
              <a:rPr lang="en-US" sz="3400" b="1" dirty="0" err="1" smtClean="0"/>
              <a:t>với</a:t>
            </a:r>
            <a:r>
              <a:rPr lang="en-US" sz="3400" b="1" dirty="0" smtClean="0"/>
              <a:t> </a:t>
            </a:r>
            <a:r>
              <a:rPr lang="en-US" sz="3400" b="1" dirty="0" err="1" smtClean="0"/>
              <a:t>anten</a:t>
            </a:r>
            <a:r>
              <a:rPr lang="en-US" sz="3400" b="1" dirty="0" smtClean="0"/>
              <a:t> có </a:t>
            </a:r>
            <a:r>
              <a:rPr lang="en-US" sz="3400" b="1" dirty="0" err="1" smtClean="0"/>
              <a:t>hê</a:t>
            </a:r>
            <a:r>
              <a:rPr lang="en-US" sz="3400" b="1" dirty="0" smtClean="0"/>
              <a:t>̣ </a:t>
            </a:r>
            <a:r>
              <a:rPr lang="en-US" sz="3400" b="1" dirty="0" err="1" smtClean="0"/>
              <a:t>sô</a:t>
            </a:r>
            <a:r>
              <a:rPr lang="en-US" sz="3400" b="1" dirty="0" smtClean="0"/>
              <a:t>́ </a:t>
            </a:r>
            <a:r>
              <a:rPr lang="en-US" sz="3400" b="1" dirty="0" err="1" smtClean="0"/>
              <a:t>sóng</a:t>
            </a:r>
            <a:r>
              <a:rPr lang="en-US" sz="3400" b="1" dirty="0" smtClean="0"/>
              <a:t> </a:t>
            </a:r>
            <a:r>
              <a:rPr lang="en-US" sz="3400" b="1" dirty="0" err="1" smtClean="0"/>
              <a:t>chạy</a:t>
            </a:r>
            <a:r>
              <a:rPr lang="en-US" sz="3400" b="1" dirty="0" smtClean="0"/>
              <a:t> </a:t>
            </a:r>
            <a:r>
              <a:rPr lang="en-US" sz="3400" b="1" dirty="0" err="1" smtClean="0"/>
              <a:t>nho</a:t>
            </a:r>
            <a:r>
              <a:rPr lang="en-US" sz="3400" b="1" dirty="0" smtClean="0"/>
              <a:t>̉ </a:t>
            </a:r>
            <a:r>
              <a:rPr lang="en-US" sz="3400" b="1" dirty="0" err="1" smtClean="0"/>
              <a:t>hơn</a:t>
            </a:r>
            <a:r>
              <a:rPr lang="en-US" sz="3400" b="1" dirty="0" smtClean="0"/>
              <a:t> 0,25?</a:t>
            </a:r>
          </a:p>
          <a:p>
            <a:r>
              <a:rPr lang="en-US" sz="3400" dirty="0" smtClean="0"/>
              <a:t>a. 250W					b. 200W</a:t>
            </a:r>
          </a:p>
          <a:p>
            <a:r>
              <a:rPr lang="en-US" sz="3400" dirty="0" smtClean="0"/>
              <a:t>c. 150W					d. 100W</a:t>
            </a:r>
          </a:p>
          <a:p>
            <a:r>
              <a:rPr lang="en-US" sz="3400" b="1" dirty="0" smtClean="0"/>
              <a:t>4. </a:t>
            </a:r>
            <a:r>
              <a:rPr lang="en-US" sz="3400" b="1" dirty="0" err="1" smtClean="0"/>
              <a:t>Dải</a:t>
            </a:r>
            <a:r>
              <a:rPr lang="en-US" sz="3400" b="1" dirty="0" smtClean="0"/>
              <a:t> </a:t>
            </a:r>
            <a:r>
              <a:rPr lang="en-US" sz="3400" b="1" dirty="0" err="1" smtClean="0"/>
              <a:t>tần</a:t>
            </a:r>
            <a:r>
              <a:rPr lang="en-US" sz="3400" b="1" dirty="0" smtClean="0"/>
              <a:t> </a:t>
            </a:r>
            <a:r>
              <a:rPr lang="en-US" sz="3400" b="1" dirty="0" err="1" smtClean="0"/>
              <a:t>của</a:t>
            </a:r>
            <a:r>
              <a:rPr lang="en-US" sz="3400" b="1" dirty="0" smtClean="0"/>
              <a:t> </a:t>
            </a:r>
            <a:r>
              <a:rPr lang="en-US" sz="3400" b="1" dirty="0" err="1" smtClean="0"/>
              <a:t>máy</a:t>
            </a:r>
            <a:r>
              <a:rPr lang="en-US" sz="3400" b="1" dirty="0" smtClean="0"/>
              <a:t> </a:t>
            </a:r>
            <a:r>
              <a:rPr lang="en-US" sz="3400" b="1" dirty="0" err="1" smtClean="0"/>
              <a:t>thu</a:t>
            </a:r>
            <a:r>
              <a:rPr lang="en-US" sz="3400" b="1" dirty="0" smtClean="0"/>
              <a:t> 774 là:</a:t>
            </a:r>
          </a:p>
          <a:p>
            <a:r>
              <a:rPr lang="en-US" sz="3400" dirty="0" smtClean="0"/>
              <a:t>a. 0,19999 – 59MHz				b. 0,1 – 49,99999MHz</a:t>
            </a:r>
          </a:p>
          <a:p>
            <a:r>
              <a:rPr lang="en-US" sz="3400" dirty="0" smtClean="0"/>
              <a:t>c. 0,19999 – 49MHz				d. 0,1 – 59,99999MHz</a:t>
            </a:r>
          </a:p>
          <a:p>
            <a:r>
              <a:rPr lang="en-US" sz="3400" b="1" dirty="0" smtClean="0"/>
              <a:t>5. </a:t>
            </a:r>
            <a:r>
              <a:rPr lang="en-US" sz="3400" b="1" dirty="0" err="1" smtClean="0"/>
              <a:t>Đô</a:t>
            </a:r>
            <a:r>
              <a:rPr lang="en-US" sz="3400" b="1" dirty="0" smtClean="0"/>
              <a:t>̣ </a:t>
            </a:r>
            <a:r>
              <a:rPr lang="en-US" sz="3400" b="1" dirty="0" err="1" smtClean="0"/>
              <a:t>dịch</a:t>
            </a:r>
            <a:r>
              <a:rPr lang="en-US" sz="3400" b="1" dirty="0" smtClean="0"/>
              <a:t> </a:t>
            </a:r>
            <a:r>
              <a:rPr lang="en-US" sz="3400" b="1" dirty="0" err="1" smtClean="0"/>
              <a:t>tần</a:t>
            </a:r>
            <a:r>
              <a:rPr lang="en-US" sz="3400" b="1" dirty="0" smtClean="0"/>
              <a:t> </a:t>
            </a:r>
            <a:r>
              <a:rPr lang="en-US" sz="3400" b="1" dirty="0" err="1" smtClean="0"/>
              <a:t>nho</a:t>
            </a:r>
            <a:r>
              <a:rPr lang="en-US" sz="3400" b="1" dirty="0" smtClean="0"/>
              <a:t>̉ </a:t>
            </a:r>
            <a:r>
              <a:rPr lang="en-US" sz="3400" b="1" dirty="0" err="1" smtClean="0"/>
              <a:t>nhất</a:t>
            </a:r>
            <a:r>
              <a:rPr lang="en-US" sz="3400" b="1" dirty="0" smtClean="0"/>
              <a:t> </a:t>
            </a:r>
            <a:r>
              <a:rPr lang="en-US" sz="3400" b="1" dirty="0" err="1" smtClean="0"/>
              <a:t>của</a:t>
            </a:r>
            <a:r>
              <a:rPr lang="en-US" sz="3400" b="1" dirty="0" smtClean="0"/>
              <a:t> </a:t>
            </a:r>
            <a:r>
              <a:rPr lang="en-US" sz="3400" b="1" dirty="0" err="1" smtClean="0"/>
              <a:t>máy</a:t>
            </a:r>
            <a:r>
              <a:rPr lang="en-US" sz="3400" b="1" dirty="0" smtClean="0"/>
              <a:t> </a:t>
            </a:r>
            <a:r>
              <a:rPr lang="en-US" sz="3400" b="1" dirty="0" err="1" smtClean="0"/>
              <a:t>thu</a:t>
            </a:r>
            <a:r>
              <a:rPr lang="en-US" sz="3400" b="1" dirty="0" smtClean="0"/>
              <a:t> 774 là:</a:t>
            </a:r>
          </a:p>
          <a:p>
            <a:r>
              <a:rPr lang="en-US" sz="3400" dirty="0" smtClean="0"/>
              <a:t>a. 5Hz						b. 10Hz</a:t>
            </a:r>
          </a:p>
          <a:p>
            <a:r>
              <a:rPr lang="en-US" sz="3400" dirty="0" smtClean="0"/>
              <a:t>c. 15Hz					d. 20Hz</a:t>
            </a:r>
          </a:p>
          <a:p>
            <a:r>
              <a:rPr lang="en-US" sz="3400" b="1" dirty="0" smtClean="0"/>
              <a:t>6. </a:t>
            </a:r>
            <a:r>
              <a:rPr lang="en-US" sz="3400" b="1" dirty="0" err="1" smtClean="0"/>
              <a:t>Điều</a:t>
            </a:r>
            <a:r>
              <a:rPr lang="en-US" sz="3400" b="1" dirty="0" smtClean="0"/>
              <a:t> </a:t>
            </a:r>
            <a:r>
              <a:rPr lang="en-US" sz="3400" b="1" dirty="0" err="1" smtClean="0"/>
              <a:t>kiện</a:t>
            </a:r>
            <a:r>
              <a:rPr lang="en-US" sz="3400" b="1" dirty="0" smtClean="0"/>
              <a:t> </a:t>
            </a:r>
            <a:r>
              <a:rPr lang="en-US" sz="3400" b="1" dirty="0" err="1" smtClean="0"/>
              <a:t>nhiệt</a:t>
            </a:r>
            <a:r>
              <a:rPr lang="en-US" sz="3400" b="1" dirty="0" smtClean="0"/>
              <a:t> </a:t>
            </a:r>
            <a:r>
              <a:rPr lang="en-US" sz="3400" b="1" dirty="0" err="1" smtClean="0"/>
              <a:t>đô</a:t>
            </a:r>
            <a:r>
              <a:rPr lang="en-US" sz="3400" b="1" dirty="0" smtClean="0"/>
              <a:t>̣ </a:t>
            </a:r>
            <a:r>
              <a:rPr lang="en-US" sz="3400" b="1" dirty="0" err="1" smtClean="0"/>
              <a:t>vận</a:t>
            </a:r>
            <a:r>
              <a:rPr lang="en-US" sz="3400" b="1" dirty="0" smtClean="0"/>
              <a:t> </a:t>
            </a:r>
            <a:r>
              <a:rPr lang="en-US" sz="3400" b="1" dirty="0" err="1" smtClean="0"/>
              <a:t>hành</a:t>
            </a:r>
            <a:r>
              <a:rPr lang="en-US" sz="3400" b="1" dirty="0" smtClean="0"/>
              <a:t> </a:t>
            </a:r>
            <a:r>
              <a:rPr lang="en-US" sz="3400" b="1" dirty="0" err="1" smtClean="0"/>
              <a:t>máy</a:t>
            </a:r>
            <a:r>
              <a:rPr lang="en-US" sz="3400" b="1" dirty="0" smtClean="0"/>
              <a:t> </a:t>
            </a:r>
            <a:r>
              <a:rPr lang="en-US" sz="3400" b="1" dirty="0" err="1" smtClean="0"/>
              <a:t>thu</a:t>
            </a:r>
            <a:r>
              <a:rPr lang="en-US" sz="3400" b="1" dirty="0" smtClean="0"/>
              <a:t> 774 là:</a:t>
            </a:r>
          </a:p>
          <a:p>
            <a:r>
              <a:rPr lang="en-US" sz="3400" dirty="0" smtClean="0"/>
              <a:t>a. -10°С </a:t>
            </a:r>
            <a:r>
              <a:rPr lang="en-US" sz="3400" dirty="0" err="1" smtClean="0"/>
              <a:t>đến</a:t>
            </a:r>
            <a:r>
              <a:rPr lang="en-US" sz="3400" dirty="0" smtClean="0"/>
              <a:t> +50°С				b. -20°С </a:t>
            </a:r>
            <a:r>
              <a:rPr lang="en-US" sz="3400" dirty="0" err="1" smtClean="0"/>
              <a:t>đến</a:t>
            </a:r>
            <a:r>
              <a:rPr lang="en-US" sz="3400" dirty="0" smtClean="0"/>
              <a:t> +40°С</a:t>
            </a:r>
          </a:p>
          <a:p>
            <a:r>
              <a:rPr lang="en-US" sz="3400" dirty="0" smtClean="0"/>
              <a:t>c. -0°С </a:t>
            </a:r>
            <a:r>
              <a:rPr lang="en-US" sz="3400" dirty="0" err="1" smtClean="0"/>
              <a:t>đến</a:t>
            </a:r>
            <a:r>
              <a:rPr lang="en-US" sz="3400" dirty="0" smtClean="0"/>
              <a:t> +50°С					d. -10°С </a:t>
            </a:r>
            <a:r>
              <a:rPr lang="en-US" sz="3400" dirty="0" err="1" smtClean="0"/>
              <a:t>đến</a:t>
            </a:r>
            <a:r>
              <a:rPr lang="en-US" sz="3400" dirty="0" smtClean="0"/>
              <a:t> +40°С</a:t>
            </a:r>
          </a:p>
          <a:p>
            <a:endParaRPr lang="en-US" dirty="0"/>
          </a:p>
        </p:txBody>
      </p:sp>
      <p:sp>
        <p:nvSpPr>
          <p:cNvPr id="4" name="Date Placeholder 3"/>
          <p:cNvSpPr>
            <a:spLocks noGrp="1"/>
          </p:cNvSpPr>
          <p:nvPr>
            <p:ph type="dt" sz="half" idx="10"/>
          </p:nvPr>
        </p:nvSpPr>
        <p:spPr/>
        <p:txBody>
          <a:bodyPr/>
          <a:lstStyle/>
          <a:p>
            <a:fld id="{24C25338-99ED-43AC-BDB3-9F78755E6732}" type="datetime12">
              <a:rPr lang="en-US" sz="2800" smtClean="0">
                <a:solidFill>
                  <a:srgbClr val="FF0000"/>
                </a:solidFill>
              </a:rPr>
              <a:pPr/>
              <a:t>8:12 AM</a:t>
            </a:fld>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ctrTitle"/>
          </p:nvPr>
        </p:nvSpPr>
        <p:spPr>
          <a:xfrm>
            <a:off x="0" y="304800"/>
            <a:ext cx="9144000" cy="6248400"/>
          </a:xfrm>
        </p:spPr>
        <p:txBody>
          <a:bodyPr/>
          <a:lstStyle/>
          <a:p>
            <a:pPr algn="l"/>
            <a:r>
              <a:rPr lang="en-US" sz="1600" b="1" dirty="0"/>
              <a:t>	</a:t>
            </a:r>
            <a:endParaRPr lang="en-US" sz="1600" dirty="0"/>
          </a:p>
        </p:txBody>
      </p:sp>
      <p:sp>
        <p:nvSpPr>
          <p:cNvPr id="66563" name="Rectangle 3"/>
          <p:cNvSpPr>
            <a:spLocks noChangeArrowheads="1"/>
          </p:cNvSpPr>
          <p:nvPr/>
        </p:nvSpPr>
        <p:spPr bwMode="auto">
          <a:xfrm>
            <a:off x="457200" y="3248025"/>
            <a:ext cx="8382000" cy="290513"/>
          </a:xfrm>
          <a:prstGeom prst="rect">
            <a:avLst/>
          </a:prstGeom>
          <a:noFill/>
          <a:ln w="9525">
            <a:noFill/>
            <a:miter lim="800000"/>
            <a:headEnd/>
            <a:tailEnd/>
          </a:ln>
          <a:effectLst/>
        </p:spPr>
        <p:txBody>
          <a:bodyPr anchor="ctr">
            <a:spAutoFit/>
          </a:bodyPr>
          <a:lstStyle/>
          <a:p>
            <a:pPr indent="457200"/>
            <a:r>
              <a:rPr lang="en-US" sz="1300" b="1"/>
              <a:t>                                                      </a:t>
            </a:r>
            <a:endParaRPr lang="en-US" sz="1500" b="1" i="1"/>
          </a:p>
        </p:txBody>
      </p:sp>
      <p:sp>
        <p:nvSpPr>
          <p:cNvPr id="66564" name="Rectangle 4"/>
          <p:cNvSpPr>
            <a:spLocks noChangeArrowheads="1"/>
          </p:cNvSpPr>
          <p:nvPr/>
        </p:nvSpPr>
        <p:spPr bwMode="auto">
          <a:xfrm>
            <a:off x="381000" y="3248025"/>
            <a:ext cx="8763000" cy="366713"/>
          </a:xfrm>
          <a:prstGeom prst="rect">
            <a:avLst/>
          </a:prstGeom>
          <a:noFill/>
          <a:ln w="9525">
            <a:noFill/>
            <a:miter lim="800000"/>
            <a:headEnd/>
            <a:tailEnd/>
          </a:ln>
          <a:effectLst/>
        </p:spPr>
        <p:txBody>
          <a:bodyPr anchor="ctr">
            <a:spAutoFit/>
          </a:bodyPr>
          <a:lstStyle/>
          <a:p>
            <a:pPr indent="457200"/>
            <a:r>
              <a:rPr lang="en-US" b="1"/>
              <a:t>                                    </a:t>
            </a:r>
            <a:endParaRPr lang="en-US" b="1" i="1"/>
          </a:p>
        </p:txBody>
      </p:sp>
      <p:sp>
        <p:nvSpPr>
          <p:cNvPr id="66565" name="Rectangle 5"/>
          <p:cNvSpPr>
            <a:spLocks noChangeArrowheads="1"/>
          </p:cNvSpPr>
          <p:nvPr/>
        </p:nvSpPr>
        <p:spPr bwMode="auto">
          <a:xfrm>
            <a:off x="228600" y="3306763"/>
            <a:ext cx="8915400" cy="244475"/>
          </a:xfrm>
          <a:prstGeom prst="rect">
            <a:avLst/>
          </a:prstGeom>
          <a:noFill/>
          <a:ln w="9525">
            <a:noFill/>
            <a:miter lim="800000"/>
            <a:headEnd/>
            <a:tailEnd/>
          </a:ln>
          <a:effectLst/>
        </p:spPr>
        <p:txBody>
          <a:bodyPr anchor="ctr">
            <a:spAutoFit/>
          </a:bodyPr>
          <a:lstStyle/>
          <a:p>
            <a:pPr indent="457200"/>
            <a:r>
              <a:rPr lang="en-US" sz="1000" b="1"/>
              <a:t>	</a:t>
            </a:r>
            <a:endParaRPr lang="en-US" sz="1000"/>
          </a:p>
        </p:txBody>
      </p:sp>
      <p:sp>
        <p:nvSpPr>
          <p:cNvPr id="66566" name="Text Box 6"/>
          <p:cNvSpPr txBox="1">
            <a:spLocks noChangeArrowheads="1"/>
          </p:cNvSpPr>
          <p:nvPr/>
        </p:nvSpPr>
        <p:spPr bwMode="auto">
          <a:xfrm>
            <a:off x="0" y="1447800"/>
            <a:ext cx="9144000" cy="3139321"/>
          </a:xfrm>
          <a:prstGeom prst="rect">
            <a:avLst/>
          </a:prstGeom>
          <a:noFill/>
          <a:ln w="9525">
            <a:noFill/>
            <a:miter lim="800000"/>
            <a:headEnd/>
            <a:tailEnd/>
          </a:ln>
          <a:effectLst/>
        </p:spPr>
        <p:txBody>
          <a:bodyPr>
            <a:spAutoFit/>
          </a:bodyPr>
          <a:lstStyle/>
          <a:p>
            <a:pPr algn="ctr"/>
            <a:r>
              <a:rPr lang="en-US" sz="5400" b="1" dirty="0">
                <a:solidFill>
                  <a:srgbClr val="FF0000"/>
                </a:solidFill>
                <a:latin typeface="Times New Roman" pitchFamily="18" charset="0"/>
              </a:rPr>
              <a:t>KÍNH CHÚC </a:t>
            </a:r>
            <a:endParaRPr lang="en-US" sz="5400" b="1" dirty="0" smtClean="0">
              <a:solidFill>
                <a:srgbClr val="FF0000"/>
              </a:solidFill>
              <a:latin typeface="Times New Roman" pitchFamily="18" charset="0"/>
            </a:endParaRPr>
          </a:p>
          <a:p>
            <a:pPr algn="ctr"/>
            <a:endParaRPr lang="en-US" sz="3600" b="1" dirty="0">
              <a:solidFill>
                <a:srgbClr val="FF0000"/>
              </a:solidFill>
              <a:latin typeface="Times New Roman" pitchFamily="18" charset="0"/>
            </a:endParaRPr>
          </a:p>
          <a:p>
            <a:pPr algn="ctr"/>
            <a:r>
              <a:rPr lang="en-US" sz="3600" b="1" dirty="0" smtClean="0">
                <a:solidFill>
                  <a:srgbClr val="FF0000"/>
                </a:solidFill>
                <a:latin typeface="Times New Roman" pitchFamily="18" charset="0"/>
              </a:rPr>
              <a:t>CÁC ĐỒNG CHÍ </a:t>
            </a:r>
            <a:r>
              <a:rPr lang="en-US" sz="3600" b="1" dirty="0">
                <a:solidFill>
                  <a:srgbClr val="FF0000"/>
                </a:solidFill>
                <a:latin typeface="Times New Roman" pitchFamily="18" charset="0"/>
              </a:rPr>
              <a:t>MẠNH KHOẺ , </a:t>
            </a:r>
          </a:p>
          <a:p>
            <a:pPr algn="ctr"/>
            <a:r>
              <a:rPr lang="en-US" sz="3600" b="1" dirty="0" smtClean="0">
                <a:solidFill>
                  <a:srgbClr val="FF0000"/>
                </a:solidFill>
                <a:latin typeface="Times New Roman" pitchFamily="18" charset="0"/>
              </a:rPr>
              <a:t>HOÀN THÀNH XUẤT SẮC </a:t>
            </a:r>
          </a:p>
          <a:p>
            <a:pPr algn="ctr"/>
            <a:r>
              <a:rPr lang="en-US" sz="3600" b="1" dirty="0" smtClean="0">
                <a:solidFill>
                  <a:srgbClr val="FF0000"/>
                </a:solidFill>
                <a:latin typeface="Times New Roman" pitchFamily="18" charset="0"/>
              </a:rPr>
              <a:t>MỌI NHIỆM VỤ ĐƯỢC GIAO !</a:t>
            </a:r>
            <a:endParaRPr lang="en-US" sz="3600" b="1" dirty="0">
              <a:solidFill>
                <a:srgbClr val="FF0000"/>
              </a:solidFill>
              <a:latin typeface="Times New Roman" pitchFamily="18" charset="0"/>
            </a:endParaRPr>
          </a:p>
        </p:txBody>
      </p:sp>
      <p:sp>
        <p:nvSpPr>
          <p:cNvPr id="8" name="Rectangle 7"/>
          <p:cNvSpPr/>
          <p:nvPr/>
        </p:nvSpPr>
        <p:spPr>
          <a:xfrm>
            <a:off x="7467600" y="62484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2" action="ppaction://hlinksldjump"/>
              </a:rPr>
              <a:t>Home</a:t>
            </a:r>
            <a:endParaRPr lang="en-US" dirty="0"/>
          </a:p>
        </p:txBody>
      </p:sp>
      <p:sp>
        <p:nvSpPr>
          <p:cNvPr id="9" name="Date Placeholder 8"/>
          <p:cNvSpPr>
            <a:spLocks noGrp="1"/>
          </p:cNvSpPr>
          <p:nvPr>
            <p:ph type="dt" sz="half" idx="10"/>
          </p:nvPr>
        </p:nvSpPr>
        <p:spPr/>
        <p:txBody>
          <a:bodyPr/>
          <a:lstStyle/>
          <a:p>
            <a:fld id="{BFE1E01B-CE7E-424F-8CDC-A32B5C28F8E4}" type="datetime12">
              <a:rPr lang="en-US" sz="2800" smtClean="0">
                <a:solidFill>
                  <a:srgbClr val="FF0000"/>
                </a:solidFill>
              </a:rPr>
              <a:pPr/>
              <a:t>8:12 AM</a:t>
            </a:fld>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
            </a:r>
            <a:br>
              <a:rPr lang="en-US" b="1" dirty="0" smtClean="0"/>
            </a:br>
            <a:r>
              <a:rPr lang="en-US" b="1" dirty="0" smtClean="0"/>
              <a:t/>
            </a:r>
            <a:br>
              <a:rPr lang="en-US" b="1" dirty="0" smtClean="0"/>
            </a:br>
            <a:r>
              <a:rPr lang="en-US" sz="4900" b="1" dirty="0" smtClean="0"/>
              <a:t>IV. TỔ CHỨC VÀ PHƯƠNG PHÁP:</a:t>
            </a:r>
            <a:r>
              <a:rPr lang="en-US" sz="4900" dirty="0" smtClean="0"/>
              <a:t/>
            </a:r>
            <a:br>
              <a:rPr lang="en-US" sz="4900" dirty="0" smtClean="0"/>
            </a:br>
            <a:r>
              <a:rPr lang="en-US" dirty="0" smtClean="0"/>
              <a:t/>
            </a:r>
            <a:br>
              <a:rPr lang="en-US" dirty="0" smtClean="0"/>
            </a:br>
            <a:endParaRPr lang="en-US" dirty="0"/>
          </a:p>
        </p:txBody>
      </p:sp>
      <p:sp>
        <p:nvSpPr>
          <p:cNvPr id="3" name="Content Placeholder 2"/>
          <p:cNvSpPr>
            <a:spLocks noGrp="1"/>
          </p:cNvSpPr>
          <p:nvPr>
            <p:ph idx="1"/>
          </p:nvPr>
        </p:nvSpPr>
        <p:spPr/>
        <p:txBody>
          <a:bodyPr>
            <a:normAutofit lnSpcReduction="10000"/>
          </a:bodyPr>
          <a:lstStyle/>
          <a:p>
            <a:pPr>
              <a:buNone/>
            </a:pPr>
            <a:r>
              <a:rPr lang="en-US" b="1" dirty="0" smtClean="0"/>
              <a:t>	1. </a:t>
            </a:r>
            <a:r>
              <a:rPr lang="en-US" b="1" dirty="0" err="1" smtClean="0"/>
              <a:t>Tổ</a:t>
            </a:r>
            <a:r>
              <a:rPr lang="en-US" b="1" dirty="0" smtClean="0"/>
              <a:t> </a:t>
            </a:r>
            <a:r>
              <a:rPr lang="en-US" b="1" dirty="0" err="1" smtClean="0"/>
              <a:t>chức</a:t>
            </a:r>
            <a:r>
              <a:rPr lang="en-US" b="1" dirty="0" smtClean="0"/>
              <a:t>:</a:t>
            </a:r>
            <a:r>
              <a:rPr lang="en-US" dirty="0" smtClean="0"/>
              <a:t/>
            </a:r>
            <a:br>
              <a:rPr lang="en-US" dirty="0" smtClean="0"/>
            </a:br>
            <a:r>
              <a:rPr lang="en-US" dirty="0" smtClean="0"/>
              <a:t>- </a:t>
            </a:r>
            <a:r>
              <a:rPr lang="en-US" dirty="0" err="1" smtClean="0"/>
              <a:t>Lấy</a:t>
            </a:r>
            <a:r>
              <a:rPr lang="en-US" dirty="0" smtClean="0"/>
              <a:t> </a:t>
            </a:r>
            <a:r>
              <a:rPr lang="en-US" dirty="0" err="1" smtClean="0"/>
              <a:t>lớp</a:t>
            </a:r>
            <a:r>
              <a:rPr lang="en-US" dirty="0" smtClean="0"/>
              <a:t> </a:t>
            </a:r>
            <a:r>
              <a:rPr lang="en-US" dirty="0" err="1" smtClean="0"/>
              <a:t>học</a:t>
            </a:r>
            <a:r>
              <a:rPr lang="en-US" dirty="0" smtClean="0"/>
              <a:t> </a:t>
            </a:r>
            <a:r>
              <a:rPr lang="en-US" dirty="0" err="1" smtClean="0"/>
              <a:t>làm</a:t>
            </a:r>
            <a:r>
              <a:rPr lang="en-US" dirty="0" smtClean="0"/>
              <a:t> </a:t>
            </a:r>
            <a:r>
              <a:rPr lang="en-US" dirty="0" err="1" smtClean="0"/>
              <a:t>đơn</a:t>
            </a:r>
            <a:r>
              <a:rPr lang="en-US" dirty="0" smtClean="0"/>
              <a:t> </a:t>
            </a:r>
            <a:r>
              <a:rPr lang="en-US" dirty="0" err="1" smtClean="0"/>
              <a:t>vị</a:t>
            </a:r>
            <a:r>
              <a:rPr lang="en-US" dirty="0" smtClean="0"/>
              <a:t> </a:t>
            </a:r>
            <a:r>
              <a:rPr lang="en-US" dirty="0" err="1" smtClean="0"/>
              <a:t>giảng</a:t>
            </a:r>
            <a:r>
              <a:rPr lang="en-US" dirty="0" smtClean="0"/>
              <a:t> </a:t>
            </a:r>
            <a:r>
              <a:rPr lang="en-US" dirty="0" err="1" smtClean="0"/>
              <a:t>dạy</a:t>
            </a:r>
            <a:r>
              <a:rPr lang="en-US" dirty="0" smtClean="0"/>
              <a:t>.</a:t>
            </a:r>
          </a:p>
          <a:p>
            <a:pPr>
              <a:buNone/>
            </a:pPr>
            <a:r>
              <a:rPr lang="en-US" dirty="0" smtClean="0"/>
              <a:t/>
            </a:r>
            <a:br>
              <a:rPr lang="en-US" dirty="0" smtClean="0"/>
            </a:br>
            <a:r>
              <a:rPr lang="en-US" b="1" dirty="0" smtClean="0"/>
              <a:t>2. </a:t>
            </a:r>
            <a:r>
              <a:rPr lang="en-US" b="1" dirty="0" err="1" smtClean="0"/>
              <a:t>Phương</a:t>
            </a:r>
            <a:r>
              <a:rPr lang="en-US" b="1" dirty="0" smtClean="0"/>
              <a:t> </a:t>
            </a:r>
            <a:r>
              <a:rPr lang="en-US" b="1" dirty="0" err="1" smtClean="0"/>
              <a:t>pháp</a:t>
            </a:r>
            <a:r>
              <a:rPr lang="en-US" b="1" dirty="0" smtClean="0"/>
              <a:t>:</a:t>
            </a:r>
            <a:r>
              <a:rPr lang="en-US" dirty="0" smtClean="0"/>
              <a:t/>
            </a:r>
            <a:br>
              <a:rPr lang="en-US" dirty="0" smtClean="0"/>
            </a:br>
            <a:r>
              <a:rPr lang="en-US" dirty="0" smtClean="0"/>
              <a:t>- </a:t>
            </a:r>
            <a:r>
              <a:rPr lang="en-US" dirty="0" err="1" smtClean="0"/>
              <a:t>Giáo</a:t>
            </a:r>
            <a:r>
              <a:rPr lang="en-US" dirty="0" smtClean="0"/>
              <a:t> </a:t>
            </a:r>
            <a:r>
              <a:rPr lang="en-US" dirty="0" err="1" smtClean="0"/>
              <a:t>viên</a:t>
            </a:r>
            <a:r>
              <a:rPr lang="en-US" dirty="0" smtClean="0"/>
              <a:t>: </a:t>
            </a:r>
            <a:r>
              <a:rPr lang="en-US" dirty="0" err="1" smtClean="0"/>
              <a:t>Lên</a:t>
            </a:r>
            <a:r>
              <a:rPr lang="en-US" dirty="0" smtClean="0"/>
              <a:t> </a:t>
            </a:r>
            <a:r>
              <a:rPr lang="en-US" dirty="0" err="1" smtClean="0"/>
              <a:t>lớp</a:t>
            </a:r>
            <a:r>
              <a:rPr lang="en-US" dirty="0" smtClean="0"/>
              <a:t> </a:t>
            </a:r>
            <a:r>
              <a:rPr lang="en-US" dirty="0" err="1" smtClean="0"/>
              <a:t>lý</a:t>
            </a:r>
            <a:r>
              <a:rPr lang="en-US" dirty="0" smtClean="0"/>
              <a:t> </a:t>
            </a:r>
            <a:r>
              <a:rPr lang="en-US" dirty="0" err="1" smtClean="0"/>
              <a:t>thuyết</a:t>
            </a:r>
            <a:r>
              <a:rPr lang="en-US" dirty="0" smtClean="0"/>
              <a:t>, </a:t>
            </a:r>
            <a:r>
              <a:rPr lang="en-US" dirty="0" err="1" smtClean="0"/>
              <a:t>nêu</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giải</a:t>
            </a:r>
            <a:r>
              <a:rPr lang="en-US" dirty="0" smtClean="0"/>
              <a:t> </a:t>
            </a:r>
            <a:r>
              <a:rPr lang="en-US" dirty="0" err="1" smtClean="0"/>
              <a:t>quyết</a:t>
            </a:r>
            <a:r>
              <a:rPr lang="en-US" dirty="0" smtClean="0"/>
              <a:t> </a:t>
            </a:r>
            <a:r>
              <a:rPr lang="en-US" dirty="0" err="1" smtClean="0"/>
              <a:t>vấn</a:t>
            </a:r>
            <a:r>
              <a:rPr lang="en-US" dirty="0" smtClean="0"/>
              <a:t> </a:t>
            </a:r>
            <a:r>
              <a:rPr lang="en-US" dirty="0" err="1" smtClean="0"/>
              <a:t>đề</a:t>
            </a:r>
            <a:r>
              <a:rPr lang="en-US" dirty="0" smtClean="0"/>
              <a:t> </a:t>
            </a:r>
            <a:r>
              <a:rPr lang="en-US" dirty="0" err="1" smtClean="0"/>
              <a:t>và</a:t>
            </a:r>
            <a:r>
              <a:rPr lang="en-US" dirty="0" smtClean="0"/>
              <a:t> </a:t>
            </a:r>
            <a:r>
              <a:rPr lang="en-US" dirty="0" err="1" smtClean="0"/>
              <a:t>hướng</a:t>
            </a:r>
            <a:r>
              <a:rPr lang="en-US" dirty="0" smtClean="0"/>
              <a:t> </a:t>
            </a:r>
            <a:r>
              <a:rPr lang="en-US" dirty="0" err="1" smtClean="0"/>
              <a:t>dẫn</a:t>
            </a:r>
            <a:r>
              <a:rPr lang="en-US" dirty="0" smtClean="0"/>
              <a:t> </a:t>
            </a:r>
            <a:r>
              <a:rPr lang="en-US" dirty="0" err="1" smtClean="0"/>
              <a:t>thực</a:t>
            </a:r>
            <a:r>
              <a:rPr lang="en-US" dirty="0" smtClean="0"/>
              <a:t> </a:t>
            </a:r>
            <a:r>
              <a:rPr lang="en-US" dirty="0" err="1" smtClean="0"/>
              <a:t>hành</a:t>
            </a:r>
            <a:r>
              <a:rPr lang="en-US" dirty="0" smtClean="0"/>
              <a:t>. </a:t>
            </a:r>
            <a:br>
              <a:rPr lang="en-US" dirty="0" smtClean="0"/>
            </a:br>
            <a:r>
              <a:rPr lang="en-US" dirty="0" smtClean="0"/>
              <a:t>- </a:t>
            </a:r>
            <a:r>
              <a:rPr lang="en-US" dirty="0" err="1" smtClean="0"/>
              <a:t>Người</a:t>
            </a:r>
            <a:r>
              <a:rPr lang="en-US" dirty="0" smtClean="0"/>
              <a:t> </a:t>
            </a:r>
            <a:r>
              <a:rPr lang="en-US" dirty="0" err="1" smtClean="0"/>
              <a:t>học</a:t>
            </a:r>
            <a:r>
              <a:rPr lang="en-US" dirty="0" smtClean="0"/>
              <a:t>: </a:t>
            </a:r>
            <a:r>
              <a:rPr lang="en-US" dirty="0" err="1" smtClean="0"/>
              <a:t>Chú</a:t>
            </a:r>
            <a:r>
              <a:rPr lang="en-US" dirty="0" smtClean="0"/>
              <a:t> ý </a:t>
            </a:r>
            <a:r>
              <a:rPr lang="en-US" dirty="0" err="1" smtClean="0"/>
              <a:t>nghe</a:t>
            </a:r>
            <a:r>
              <a:rPr lang="en-US" dirty="0" smtClean="0"/>
              <a:t> </a:t>
            </a:r>
            <a:r>
              <a:rPr lang="en-US" dirty="0" err="1" smtClean="0"/>
              <a:t>giảng</a:t>
            </a:r>
            <a:r>
              <a:rPr lang="en-US" dirty="0" smtClean="0"/>
              <a:t>, </a:t>
            </a:r>
            <a:r>
              <a:rPr lang="en-US" dirty="0" err="1" smtClean="0"/>
              <a:t>ghi</a:t>
            </a:r>
            <a:r>
              <a:rPr lang="en-US" dirty="0" smtClean="0"/>
              <a:t> </a:t>
            </a:r>
            <a:r>
              <a:rPr lang="en-US" dirty="0" err="1" smtClean="0"/>
              <a:t>chép</a:t>
            </a:r>
            <a:r>
              <a:rPr lang="en-US" dirty="0" smtClean="0"/>
              <a:t> </a:t>
            </a:r>
            <a:r>
              <a:rPr lang="en-US" dirty="0" err="1" smtClean="0"/>
              <a:t>đầy</a:t>
            </a:r>
            <a:r>
              <a:rPr lang="en-US" dirty="0" smtClean="0"/>
              <a:t> </a:t>
            </a:r>
            <a:r>
              <a:rPr lang="en-US" dirty="0" err="1" smtClean="0"/>
              <a:t>đủ</a:t>
            </a:r>
            <a:r>
              <a:rPr lang="en-US" dirty="0" smtClean="0"/>
              <a:t> </a:t>
            </a:r>
            <a:r>
              <a:rPr lang="en-US" dirty="0" err="1" smtClean="0"/>
              <a:t>và</a:t>
            </a:r>
            <a:r>
              <a:rPr lang="en-US" dirty="0" smtClean="0"/>
              <a:t> </a:t>
            </a:r>
            <a:r>
              <a:rPr lang="en-US" dirty="0" err="1" smtClean="0"/>
              <a:t>thực</a:t>
            </a:r>
            <a:r>
              <a:rPr lang="en-US" dirty="0" smtClean="0"/>
              <a:t> </a:t>
            </a:r>
            <a:r>
              <a:rPr lang="en-US" dirty="0" err="1" smtClean="0"/>
              <a:t>hành</a:t>
            </a:r>
            <a:r>
              <a:rPr lang="en-US" dirty="0" smtClean="0"/>
              <a:t> </a:t>
            </a:r>
            <a:r>
              <a:rPr lang="en-US" dirty="0" err="1" smtClean="0"/>
              <a:t>theo</a:t>
            </a:r>
            <a:r>
              <a:rPr lang="en-US" dirty="0" smtClean="0"/>
              <a:t> </a:t>
            </a:r>
            <a:r>
              <a:rPr lang="en-US" dirty="0" err="1" smtClean="0"/>
              <a:t>hướng</a:t>
            </a:r>
            <a:r>
              <a:rPr lang="en-US" dirty="0" smtClean="0"/>
              <a:t> </a:t>
            </a:r>
            <a:r>
              <a:rPr lang="en-US" dirty="0" err="1" smtClean="0"/>
              <a:t>dẫn</a:t>
            </a:r>
            <a:r>
              <a:rPr lang="en-US" dirty="0" smtClean="0"/>
              <a:t> </a:t>
            </a:r>
            <a:r>
              <a:rPr lang="en-US" dirty="0" err="1" smtClean="0"/>
              <a:t>của</a:t>
            </a:r>
            <a:r>
              <a:rPr lang="en-US" dirty="0" smtClean="0"/>
              <a:t> </a:t>
            </a:r>
            <a:r>
              <a:rPr lang="en-US" dirty="0" err="1" smtClean="0"/>
              <a:t>giáo</a:t>
            </a:r>
            <a:r>
              <a:rPr lang="en-US" dirty="0" smtClean="0"/>
              <a:t> </a:t>
            </a:r>
            <a:r>
              <a:rPr lang="en-US" dirty="0" err="1" smtClean="0"/>
              <a:t>viên</a:t>
            </a:r>
            <a:r>
              <a:rPr lang="en-US" dirty="0" smtClean="0"/>
              <a:t>.</a:t>
            </a:r>
            <a:endParaRPr lang="en-US" dirty="0"/>
          </a:p>
        </p:txBody>
      </p:sp>
      <p:sp>
        <p:nvSpPr>
          <p:cNvPr id="4" name="Date Placeholder 3"/>
          <p:cNvSpPr>
            <a:spLocks noGrp="1"/>
          </p:cNvSpPr>
          <p:nvPr>
            <p:ph type="dt" sz="half" idx="10"/>
          </p:nvPr>
        </p:nvSpPr>
        <p:spPr/>
        <p:txBody>
          <a:bodyPr/>
          <a:lstStyle/>
          <a:p>
            <a:fld id="{F169DA07-FCC4-4CAF-9057-11DCCBD39AA7}" type="datetime12">
              <a:rPr lang="en-US" sz="2800" smtClean="0">
                <a:solidFill>
                  <a:srgbClr val="FF0000"/>
                </a:solidFill>
              </a:rPr>
              <a:pPr/>
              <a:t>8:12 AM</a:t>
            </a:fld>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V. ĐỊA ĐIỂM:</a:t>
            </a:r>
            <a:endParaRPr lang="en-US" dirty="0"/>
          </a:p>
        </p:txBody>
      </p:sp>
      <p:sp>
        <p:nvSpPr>
          <p:cNvPr id="3" name="Content Placeholder 2"/>
          <p:cNvSpPr>
            <a:spLocks noGrp="1"/>
          </p:cNvSpPr>
          <p:nvPr>
            <p:ph idx="1"/>
          </p:nvPr>
        </p:nvSpPr>
        <p:spPr>
          <a:xfrm>
            <a:off x="0" y="1600200"/>
            <a:ext cx="9144000" cy="4525963"/>
          </a:xfrm>
        </p:spPr>
        <p:txBody>
          <a:bodyPr>
            <a:normAutofit fontScale="92500" lnSpcReduction="10000"/>
          </a:bodyPr>
          <a:lstStyle/>
          <a:p>
            <a:pPr>
              <a:buNone/>
            </a:pPr>
            <a:r>
              <a:rPr lang="en-US" dirty="0" smtClean="0"/>
              <a:t>	</a:t>
            </a:r>
            <a:r>
              <a:rPr lang="en-US" b="1" dirty="0" smtClean="0"/>
              <a:t>1. </a:t>
            </a:r>
            <a:r>
              <a:rPr lang="en-US" b="1" dirty="0" err="1" smtClean="0"/>
              <a:t>Lên</a:t>
            </a:r>
            <a:r>
              <a:rPr lang="en-US" b="1" dirty="0" smtClean="0"/>
              <a:t> </a:t>
            </a:r>
            <a:r>
              <a:rPr lang="en-US" b="1" dirty="0" err="1" smtClean="0"/>
              <a:t>lớp</a:t>
            </a:r>
            <a:r>
              <a:rPr lang="en-US" b="1" dirty="0" smtClean="0"/>
              <a:t> </a:t>
            </a:r>
            <a:r>
              <a:rPr lang="en-US" b="1" dirty="0" err="1" smtClean="0"/>
              <a:t>lý</a:t>
            </a:r>
            <a:r>
              <a:rPr lang="en-US" b="1" dirty="0" smtClean="0"/>
              <a:t> </a:t>
            </a:r>
            <a:r>
              <a:rPr lang="en-US" b="1" dirty="0" err="1" smtClean="0"/>
              <a:t>thuyết</a:t>
            </a:r>
            <a:r>
              <a:rPr lang="en-US" b="1" dirty="0" smtClean="0"/>
              <a:t>: </a:t>
            </a:r>
            <a:r>
              <a:rPr lang="en-US" dirty="0" err="1" smtClean="0"/>
              <a:t>Tại</a:t>
            </a:r>
            <a:r>
              <a:rPr lang="en-US" dirty="0" smtClean="0"/>
              <a:t> </a:t>
            </a:r>
            <a:r>
              <a:rPr lang="en-US" dirty="0" err="1" smtClean="0"/>
              <a:t>lớp</a:t>
            </a:r>
            <a:r>
              <a:rPr lang="en-US" dirty="0" smtClean="0"/>
              <a:t> </a:t>
            </a:r>
            <a:r>
              <a:rPr lang="en-US" dirty="0" err="1" smtClean="0"/>
              <a:t>học</a:t>
            </a:r>
            <a:r>
              <a:rPr lang="en-US" dirty="0" smtClean="0"/>
              <a:t> (</a:t>
            </a:r>
            <a:r>
              <a:rPr lang="en-US" dirty="0" err="1" smtClean="0"/>
              <a:t>hội</a:t>
            </a:r>
            <a:r>
              <a:rPr lang="en-US" dirty="0" smtClean="0"/>
              <a:t> </a:t>
            </a:r>
            <a:r>
              <a:rPr lang="en-US" dirty="0" err="1" smtClean="0"/>
              <a:t>trường</a:t>
            </a:r>
            <a:r>
              <a:rPr lang="en-US" dirty="0" smtClean="0"/>
              <a:t> LĐ).</a:t>
            </a:r>
            <a:br>
              <a:rPr lang="en-US" dirty="0" smtClean="0"/>
            </a:br>
            <a:r>
              <a:rPr lang="pt-BR" b="1" dirty="0" smtClean="0"/>
              <a:t>2. Huấn luyện thực hành: </a:t>
            </a:r>
            <a:r>
              <a:rPr lang="pt-BR" dirty="0" smtClean="0"/>
              <a:t>Dự kiến tham quan c64, TTTT d3.</a:t>
            </a:r>
            <a:r>
              <a:rPr lang="en-US" dirty="0" smtClean="0"/>
              <a:t/>
            </a:r>
            <a:br>
              <a:rPr lang="en-US" dirty="0" smtClean="0"/>
            </a:br>
            <a:r>
              <a:rPr lang="pt-BR" dirty="0" smtClean="0"/>
              <a:t> </a:t>
            </a:r>
            <a:r>
              <a:rPr lang="en-US" dirty="0" smtClean="0"/>
              <a:t/>
            </a:r>
            <a:br>
              <a:rPr lang="en-US" dirty="0" smtClean="0"/>
            </a:br>
            <a:r>
              <a:rPr lang="pt-BR" b="1" dirty="0" smtClean="0"/>
              <a:t>VI. BẢO ĐẢM:</a:t>
            </a:r>
            <a:r>
              <a:rPr lang="en-US" dirty="0" smtClean="0"/>
              <a:t/>
            </a:r>
            <a:br>
              <a:rPr lang="en-US" dirty="0" smtClean="0"/>
            </a:br>
            <a:r>
              <a:rPr lang="pt-BR" b="1" dirty="0" smtClean="0"/>
              <a:t>1 - Giáo viên: </a:t>
            </a:r>
            <a:r>
              <a:rPr lang="pt-BR" dirty="0" smtClean="0"/>
              <a:t>Giáo án, tài liệu tham khảo.</a:t>
            </a:r>
            <a:r>
              <a:rPr lang="en-US" dirty="0" smtClean="0"/>
              <a:t/>
            </a:r>
            <a:br>
              <a:rPr lang="en-US" dirty="0" smtClean="0"/>
            </a:br>
            <a:r>
              <a:rPr lang="pt-BR" b="1" dirty="0" smtClean="0"/>
              <a:t>2 - Người học: </a:t>
            </a:r>
            <a:r>
              <a:rPr lang="pt-BR" dirty="0" smtClean="0"/>
              <a:t>Giấy bút, tài liệu hướng dẫn.</a:t>
            </a:r>
            <a:r>
              <a:rPr lang="en-US" dirty="0" smtClean="0"/>
              <a:t/>
            </a:r>
            <a:br>
              <a:rPr lang="en-US" dirty="0" smtClean="0"/>
            </a:br>
            <a:r>
              <a:rPr lang="pt-BR" b="1" dirty="0" smtClean="0"/>
              <a:t>3 - Tài liệu: </a:t>
            </a:r>
            <a:r>
              <a:rPr lang="pt-BR" dirty="0" smtClean="0"/>
              <a:t>Giáo án huấn luyện, sử dụng Powerpoint để huấn luyện.</a:t>
            </a:r>
            <a:r>
              <a:rPr lang="en-US" dirty="0" smtClean="0"/>
              <a:t/>
            </a:r>
            <a:br>
              <a:rPr lang="en-US" dirty="0" smtClean="0"/>
            </a:br>
            <a:endParaRPr lang="en-US" dirty="0"/>
          </a:p>
        </p:txBody>
      </p:sp>
      <p:sp>
        <p:nvSpPr>
          <p:cNvPr id="4" name="Date Placeholder 3"/>
          <p:cNvSpPr>
            <a:spLocks noGrp="1"/>
          </p:cNvSpPr>
          <p:nvPr>
            <p:ph type="dt" sz="half" idx="10"/>
          </p:nvPr>
        </p:nvSpPr>
        <p:spPr/>
        <p:txBody>
          <a:bodyPr/>
          <a:lstStyle/>
          <a:p>
            <a:fld id="{F169DA07-FCC4-4CAF-9057-11DCCBD39AA7}" type="datetime12">
              <a:rPr lang="en-US" sz="2800" smtClean="0">
                <a:solidFill>
                  <a:srgbClr val="FF0000"/>
                </a:solidFill>
              </a:rPr>
              <a:pPr/>
              <a:t>8:12 AM</a:t>
            </a:fld>
            <a:endParaRPr lang="en-US" sz="2800" dirty="0">
              <a:solidFill>
                <a:srgbClr val="FF0000"/>
              </a:solidFill>
            </a:endParaRPr>
          </a:p>
        </p:txBody>
      </p:sp>
      <p:sp>
        <p:nvSpPr>
          <p:cNvPr id="5" name="Rectangle 4"/>
          <p:cNvSpPr/>
          <p:nvPr/>
        </p:nvSpPr>
        <p:spPr>
          <a:xfrm>
            <a:off x="7467600" y="6248400"/>
            <a:ext cx="10668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2" action="ppaction://hlinksldjump"/>
              </a:rPr>
              <a:t>Home</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73162"/>
          </a:xfrm>
        </p:spPr>
        <p:txBody>
          <a:bodyPr>
            <a:noAutofit/>
          </a:bodyPr>
          <a:lstStyle/>
          <a:p>
            <a:r>
              <a:rPr lang="en-US" b="1" dirty="0" smtClean="0">
                <a:latin typeface="+mn-lt"/>
                <a:cs typeface="Times New Roman" pitchFamily="18" charset="0"/>
              </a:rPr>
              <a:t>VĐHL1. TỔNG QUAN VỀ </a:t>
            </a:r>
            <a:br>
              <a:rPr lang="en-US" b="1" dirty="0" smtClean="0">
                <a:latin typeface="+mn-lt"/>
                <a:cs typeface="Times New Roman" pitchFamily="18" charset="0"/>
              </a:rPr>
            </a:br>
            <a:r>
              <a:rPr lang="en-US" b="1" dirty="0" smtClean="0">
                <a:latin typeface="+mn-lt"/>
                <a:cs typeface="Times New Roman" pitchFamily="18" charset="0"/>
              </a:rPr>
              <a:t>HỆ THỐNG THÔNG TIN TÀU P</a:t>
            </a:r>
            <a:endParaRPr lang="en-US" b="1" dirty="0">
              <a:latin typeface="Times New Roman" pitchFamily="18" charset="0"/>
              <a:cs typeface="Times New Roman" pitchFamily="18" charset="0"/>
            </a:endParaRPr>
          </a:p>
        </p:txBody>
      </p:sp>
      <p:sp>
        <p:nvSpPr>
          <p:cNvPr id="3" name="Title 1"/>
          <p:cNvSpPr txBox="1">
            <a:spLocks/>
          </p:cNvSpPr>
          <p:nvPr/>
        </p:nvSpPr>
        <p:spPr>
          <a:xfrm>
            <a:off x="457200" y="1371600"/>
            <a:ext cx="8229600" cy="4495800"/>
          </a:xfrm>
          <a:prstGeom prst="rect">
            <a:avLst/>
          </a:prstGeom>
        </p:spPr>
        <p:txBody>
          <a:bodyPr vert="horz" lIns="91440" tIns="45720" rIns="91440" bIns="45720" rtlCol="0" anchor="ctr">
            <a:normAutofit fontScale="52500" lnSpcReduction="20000"/>
          </a:bodyPr>
          <a:lstStyle/>
          <a:p>
            <a:pPr lvl="0">
              <a:spcBef>
                <a:spcPct val="0"/>
              </a:spcBef>
            </a:pPr>
            <a:r>
              <a:rPr lang="en-US" sz="4400" b="1" dirty="0" smtClean="0"/>
              <a:t>	1. </a:t>
            </a:r>
            <a:r>
              <a:rPr lang="en-US" sz="4400" b="1" dirty="0" smtClean="0">
                <a:hlinkClick r:id="rId2" action="ppaction://hlinksldjump"/>
              </a:rPr>
              <a:t>SƠ ĐỒ TỔ CHỨC BẢO ĐẢM MẠNG THÔNG TIN  HTĐ TỔNG ĐÀI KỸ THUẬT SỐ CỦA LỮ ĐOÀN</a:t>
            </a:r>
            <a:endParaRPr lang="en-US" sz="4400" b="1" dirty="0" smtClean="0"/>
          </a:p>
          <a:p>
            <a:pPr lvl="0">
              <a:spcBef>
                <a:spcPct val="0"/>
              </a:spcBef>
            </a:pPr>
            <a:r>
              <a:rPr lang="en-US" sz="4400" b="1" dirty="0" smtClean="0"/>
              <a:t>	2. </a:t>
            </a:r>
            <a:r>
              <a:rPr lang="en-US" sz="4400" b="1" dirty="0" smtClean="0">
                <a:hlinkClick r:id="rId3" action="ppaction://hlinksldjump"/>
              </a:rPr>
              <a:t>SƠ ĐỒ TỔ CHỨC BẢO ĐẢM MẠNG THÔNG TIN  HTĐ TỪ THẠCH - DÃ CHIẾN  CỦA LỮ ĐOÀN</a:t>
            </a:r>
            <a:endParaRPr lang="en-US" sz="4400" b="1" dirty="0" smtClean="0"/>
          </a:p>
          <a:p>
            <a:pPr lvl="0">
              <a:spcBef>
                <a:spcPct val="0"/>
              </a:spcBef>
            </a:pPr>
            <a:r>
              <a:rPr lang="en-US" sz="4400" b="1" dirty="0" smtClean="0"/>
              <a:t>	3. </a:t>
            </a:r>
            <a:r>
              <a:rPr lang="en-US" sz="4400" b="1" dirty="0" smtClean="0">
                <a:hlinkClick r:id="rId4" action="ppaction://hlinksldjump"/>
              </a:rPr>
              <a:t>SƠ ĐỒ TỔ CHỨC MẠNG TRUYỀN SỐ LIỆU TRONG QUÂN CHỦNG QS1 &amp; DIALUP</a:t>
            </a:r>
            <a:endParaRPr lang="en-US" sz="4400" b="1" dirty="0" smtClean="0"/>
          </a:p>
          <a:p>
            <a:pPr lvl="0">
              <a:spcBef>
                <a:spcPct val="0"/>
              </a:spcBef>
            </a:pPr>
            <a:r>
              <a:rPr lang="en-US" sz="4400" b="1" dirty="0" smtClean="0"/>
              <a:t>	4. </a:t>
            </a:r>
            <a:r>
              <a:rPr lang="en-US" sz="4400" b="1" dirty="0" smtClean="0">
                <a:hlinkClick r:id="rId5" action="ppaction://hlinksldjump"/>
              </a:rPr>
              <a:t>SƠ ĐỒ TỔ CHỨC BẢO ĐẢM MẠNG THÔNG TIN VTĐ – HTĐ – TRUYỀN SỐ LIỆU KHI QC DI CHUYỂN</a:t>
            </a:r>
            <a:endParaRPr lang="en-US" sz="4400" b="1" dirty="0" smtClean="0"/>
          </a:p>
          <a:p>
            <a:pPr lvl="0">
              <a:spcBef>
                <a:spcPct val="0"/>
              </a:spcBef>
            </a:pPr>
            <a:r>
              <a:rPr lang="en-US" sz="4400" b="1" dirty="0" smtClean="0"/>
              <a:t>	5. </a:t>
            </a:r>
            <a:r>
              <a:rPr lang="en-US" sz="4400" b="1" dirty="0" smtClean="0">
                <a:hlinkClick r:id="rId6" action="ppaction://hlinksldjump"/>
              </a:rPr>
              <a:t>SƠ ĐỒ TỔ CHỨC BẢO ĐẢM ĐIỀU KHIỂN MẠNG THÔNG TIN SN TÀU P HẢI PHÒNG ↔ CAM RANH</a:t>
            </a:r>
            <a:endParaRPr lang="en-US" sz="4400" b="1" dirty="0" smtClean="0"/>
          </a:p>
          <a:p>
            <a:pPr lvl="0">
              <a:spcBef>
                <a:spcPct val="0"/>
              </a:spcBef>
            </a:pPr>
            <a:r>
              <a:rPr lang="en-US" sz="4400" b="1" dirty="0" smtClean="0"/>
              <a:t>	6. </a:t>
            </a:r>
            <a:r>
              <a:rPr lang="en-US" sz="4400" b="1" dirty="0" smtClean="0">
                <a:hlinkClick r:id="rId7" action="ppaction://hlinksldjump"/>
              </a:rPr>
              <a:t>SƠ ĐỒ KẾT NỐI HỆ THỐNG THÔNG TIN TRẠM BỜ  - TÀU P,  SỬ DỤNG TBKT CỦA NGA</a:t>
            </a:r>
            <a:endParaRPr lang="en-US" sz="4400" b="1" dirty="0" smtClean="0"/>
          </a:p>
          <a:p>
            <a:pPr lvl="0">
              <a:spcBef>
                <a:spcPct val="0"/>
              </a:spcBef>
            </a:pPr>
            <a:r>
              <a:rPr kumimoji="0" lang="en-US" sz="4400" b="1" i="0" u="none" strike="noStrike" kern="1200" cap="none" spc="0" normalizeH="0" baseline="0" noProof="0" dirty="0" smtClean="0">
                <a:ln>
                  <a:noFill/>
                </a:ln>
                <a:solidFill>
                  <a:schemeClr val="tx1"/>
                </a:solidFill>
                <a:effectLst/>
                <a:uLnTx/>
                <a:uFillTx/>
                <a:latin typeface="Times New Roman" pitchFamily="18" charset="0"/>
                <a:ea typeface="+mj-ea"/>
                <a:cs typeface="Times New Roman" pitchFamily="18" charset="0"/>
              </a:rPr>
              <a:t>	7. </a:t>
            </a:r>
            <a:r>
              <a:rPr lang="en-US" sz="4400" b="1" dirty="0" smtClean="0">
                <a:hlinkClick r:id="rId8" action="ppaction://hlinksldjump"/>
              </a:rPr>
              <a:t>SƠ ĐỒ KẾT NỐI HỆ THỐNG THÔNG TIN TRẠM BỜ – TÀU P, SỬ DỤNG TBKT CỦA ISRAEL</a:t>
            </a:r>
            <a:endParaRPr lang="en-US" sz="4400" b="1" dirty="0">
              <a:hlinkClick r:id="rId7" action="ppaction://hlinksldjump"/>
            </a:endParaRPr>
          </a:p>
        </p:txBody>
      </p:sp>
      <p:sp>
        <p:nvSpPr>
          <p:cNvPr id="4" name="Date Placeholder 3"/>
          <p:cNvSpPr>
            <a:spLocks noGrp="1"/>
          </p:cNvSpPr>
          <p:nvPr>
            <p:ph type="dt" sz="half" idx="10"/>
          </p:nvPr>
        </p:nvSpPr>
        <p:spPr/>
        <p:txBody>
          <a:bodyPr/>
          <a:lstStyle/>
          <a:p>
            <a:fld id="{DABF89A5-EAF5-4DED-836F-460D8532804F}" type="datetime12">
              <a:rPr lang="en-US" sz="2800" smtClean="0">
                <a:solidFill>
                  <a:srgbClr val="FF0000"/>
                </a:solidFill>
              </a:rPr>
              <a:pPr/>
              <a:t>8:14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SƠ ĐỒ TỔ CHỨC BẢO ĐẢM MẠNG THÔNG TIN  HTĐ TỔNG ĐÀI KỸ THUẬT SỐ CỦA LỮ ĐOÀN</a:t>
            </a:r>
          </a:p>
        </p:txBody>
      </p:sp>
      <p:pic>
        <p:nvPicPr>
          <p:cNvPr id="5" name="Content Placeholder 4" descr="2.png"/>
          <p:cNvPicPr>
            <a:picLocks noGrp="1" noChangeAspect="1"/>
          </p:cNvPicPr>
          <p:nvPr>
            <p:ph idx="1"/>
          </p:nvPr>
        </p:nvPicPr>
        <p:blipFill>
          <a:blip r:embed="rId2"/>
          <a:stretch>
            <a:fillRect/>
          </a:stretch>
        </p:blipFill>
        <p:spPr>
          <a:xfrm>
            <a:off x="1080025" y="1600200"/>
            <a:ext cx="6983950" cy="4525963"/>
          </a:xfrm>
        </p:spPr>
      </p:pic>
      <p:sp>
        <p:nvSpPr>
          <p:cNvPr id="4" name="Rectangle 3">
            <a:hlinkClick r:id="rId3" action="ppaction://hlinksldjump"/>
          </p:cNvPr>
          <p:cNvSpPr/>
          <p:nvPr/>
        </p:nvSpPr>
        <p:spPr>
          <a:xfrm>
            <a:off x="7467600" y="6400800"/>
            <a:ext cx="990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3" action="ppaction://hlinksldjump"/>
              </a:rPr>
              <a:t>VĐHL1</a:t>
            </a:r>
            <a:endParaRPr lang="en-US" dirty="0" smtClean="0">
              <a:hlinkClick r:id="rId4" action="ppaction://hlinksldjump"/>
            </a:endParaRPr>
          </a:p>
        </p:txBody>
      </p:sp>
      <p:sp>
        <p:nvSpPr>
          <p:cNvPr id="6" name="Date Placeholder 5"/>
          <p:cNvSpPr>
            <a:spLocks noGrp="1"/>
          </p:cNvSpPr>
          <p:nvPr>
            <p:ph type="dt" sz="half" idx="10"/>
          </p:nvPr>
        </p:nvSpPr>
        <p:spPr/>
        <p:txBody>
          <a:bodyPr/>
          <a:lstStyle/>
          <a:p>
            <a:fld id="{9F389C1B-C8A4-4AF5-A1B8-0DAC88924144}" type="datetime12">
              <a:rPr lang="en-US" sz="2800" smtClean="0">
                <a:solidFill>
                  <a:srgbClr val="FF0000"/>
                </a:solidFill>
              </a:rPr>
              <a:pPr/>
              <a:t>8:14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SƠ ĐỒ TỔ CHỨC BẢO ĐẢM MẠNG THÔNG TIN  HTĐ TỪ THẠCH - DÃ CHIẾN  CỦA LỮ ĐOÀN</a:t>
            </a:r>
          </a:p>
        </p:txBody>
      </p:sp>
      <p:pic>
        <p:nvPicPr>
          <p:cNvPr id="4" name="Content Placeholder 3" descr="3.png"/>
          <p:cNvPicPr>
            <a:picLocks noGrp="1" noChangeAspect="1"/>
          </p:cNvPicPr>
          <p:nvPr>
            <p:ph idx="1"/>
          </p:nvPr>
        </p:nvPicPr>
        <p:blipFill>
          <a:blip r:embed="rId2"/>
          <a:stretch>
            <a:fillRect/>
          </a:stretch>
        </p:blipFill>
        <p:spPr>
          <a:xfrm>
            <a:off x="813873" y="1752601"/>
            <a:ext cx="7598228" cy="4267200"/>
          </a:xfrm>
        </p:spPr>
      </p:pic>
      <p:sp>
        <p:nvSpPr>
          <p:cNvPr id="5" name="Rectangle 4">
            <a:hlinkClick r:id="rId3" action="ppaction://hlinksldjump"/>
          </p:cNvPr>
          <p:cNvSpPr/>
          <p:nvPr/>
        </p:nvSpPr>
        <p:spPr>
          <a:xfrm>
            <a:off x="7467600" y="6400800"/>
            <a:ext cx="990600"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hlinkClick r:id="rId3" action="ppaction://hlinksldjump"/>
              </a:rPr>
              <a:t>VĐHL1</a:t>
            </a:r>
            <a:endParaRPr lang="en-US" dirty="0" smtClean="0">
              <a:hlinkClick r:id="rId4" action="ppaction://hlinksldjump"/>
            </a:endParaRPr>
          </a:p>
        </p:txBody>
      </p:sp>
      <p:sp>
        <p:nvSpPr>
          <p:cNvPr id="6" name="Date Placeholder 5"/>
          <p:cNvSpPr>
            <a:spLocks noGrp="1"/>
          </p:cNvSpPr>
          <p:nvPr>
            <p:ph type="dt" sz="half" idx="10"/>
          </p:nvPr>
        </p:nvSpPr>
        <p:spPr/>
        <p:txBody>
          <a:bodyPr/>
          <a:lstStyle/>
          <a:p>
            <a:fld id="{1A5F2C18-3713-4EF3-8D29-79B6B8E6C092}" type="datetime12">
              <a:rPr lang="en-US" sz="2800" smtClean="0">
                <a:solidFill>
                  <a:srgbClr val="FF0000"/>
                </a:solidFill>
              </a:rPr>
              <a:pPr/>
              <a:t>8:12 AM</a:t>
            </a:fld>
            <a:endParaRPr lang="en-US" sz="2800" dirty="0">
              <a:solidFill>
                <a:srgbClr val="FF0000"/>
              </a:solidFill>
            </a:endParaRPr>
          </a:p>
        </p:txBody>
      </p:sp>
    </p:spTree>
  </p:cSld>
  <p:clrMapOvr>
    <a:masterClrMapping/>
  </p:clrMapOvr>
  <p:transition>
    <p:random/>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dirty="0" smtClean="0">
            <a:hlinkClick xmlns:r="http://schemas.openxmlformats.org/officeDocument/2006/relationships" r:id="" action="ppaction://hlinksldjump"/>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495</TotalTime>
  <Words>690</Words>
  <Application>Microsoft Office PowerPoint</Application>
  <PresentationFormat>On-screen Show (4:3)</PresentationFormat>
  <Paragraphs>275</Paragraphs>
  <Slides>44</Slides>
  <Notes>1</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Office Theme</vt:lpstr>
      <vt:lpstr>TẬP HUẤN CÁN BỘ NĂM 2016</vt:lpstr>
      <vt:lpstr>I. MỤC ĐÍCH YÊU CẦU</vt:lpstr>
      <vt:lpstr>II. NỘI DUNG:</vt:lpstr>
      <vt:lpstr> III. THỜI GIAN: </vt:lpstr>
      <vt:lpstr>  IV. TỔ CHỨC VÀ PHƯƠNG PHÁP:  </vt:lpstr>
      <vt:lpstr>V. ĐỊA ĐIỂM:</vt:lpstr>
      <vt:lpstr>VĐHL1. TỔNG QUAN VỀ  HỆ THỐNG THÔNG TIN TÀU P</vt:lpstr>
      <vt:lpstr>SƠ ĐỒ TỔ CHỨC BẢO ĐẢM MẠNG THÔNG TIN  HTĐ TỔNG ĐÀI KỸ THUẬT SỐ CỦA LỮ ĐOÀN</vt:lpstr>
      <vt:lpstr>SƠ ĐỒ TỔ CHỨC BẢO ĐẢM MẠNG THÔNG TIN  HTĐ TỪ THẠCH - DÃ CHIẾN  CỦA LỮ ĐOÀN</vt:lpstr>
      <vt:lpstr>SƠ ĐỒ TỔ CHỨC MẠNG TRUYỀN SỐ LIỆU TRONG QUÂN CHỦNG QS1 &amp; DIALUP</vt:lpstr>
      <vt:lpstr>SƠ ĐỒ TỔ CHỨC  MẠNG THÔNG TIN  VTĐ – HTĐ – TSL KHI QC DI CHUYỂN</vt:lpstr>
      <vt:lpstr>SƠ ĐỒ TỔ CHỨC BẢO ĐẢM ĐIỀU KHIỂN MẠNG THÔNG TIN SN TÀU P HẢI PHÒNG ↔ CAM RANH</vt:lpstr>
      <vt:lpstr>SƠ ĐỒ KẾT NỐI HỆ THỐNG THÔNG TIN  TRẠM BỜ  HẢI PHÒNG – TÀU P sử dụng máy Nga</vt:lpstr>
      <vt:lpstr>THÀNH PHẦN CỦA HÊ THỐNG TBTT TRẠM BỜ HẢI PHÒNG – TÀU P sử dụng thiết bị của Nga</vt:lpstr>
      <vt:lpstr>SƠ ĐỒ KẾT NỐI HỆ THỐNG THÔNG TIN  TRẠM BỜ  HẢI PHÒNG – TÀU P sử dụng máy HF6000</vt:lpstr>
      <vt:lpstr>THÀNH PHẦN CỦA HÊ THỐNG TBTT TRẠM BỜ HẢI PHÒNG – TÀU P sử dụng thiết bị của Isarel</vt:lpstr>
      <vt:lpstr>VĐHL 2. GIỚI THIỆU  MÁY PHÁT P -649</vt:lpstr>
      <vt:lpstr>THÀNH PHẦN MÁY PHÁT P - 649</vt:lpstr>
      <vt:lpstr>CÔNG DỤNG CỦA  MÁY PHÁT VÔ TUYẾN P - 649</vt:lpstr>
      <vt:lpstr>CÔNG DỤNG  CỦA MÁY PHÁT VÔ TUYẾN P - 649</vt:lpstr>
      <vt:lpstr>TÍNH NĂNG KỸ THUẬT  CỦA MÁY PHÁT VÔ TUYẾN P - 649</vt:lpstr>
      <vt:lpstr>TÍNH NĂNG KỸ THUẬT CỦA  MÁY PHÁT VÔ TUYẾN P - 649</vt:lpstr>
      <vt:lpstr>TÍNH NĂNG KỸ THUẬT CỦA  MÁY PHÁT  VÔ TUYẾN P - 649</vt:lpstr>
      <vt:lpstr>TÍNH NĂNG KỸ THUẬT CỦA  MÁY PHÁT VÔ TUYẾN P - 649</vt:lpstr>
      <vt:lpstr>KÍCH THƯỚC CỦA MÁY PHÁT VÔ TUYẾN P-649</vt:lpstr>
      <vt:lpstr>VĐHL 3. GIỚI THIỆU  MÁY THU P -774</vt:lpstr>
      <vt:lpstr>CÁC THÀNH PHẦN CỦA MÁY THU P - 774</vt:lpstr>
      <vt:lpstr>CHỨC NĂNG CỦA MÁY THU</vt:lpstr>
      <vt:lpstr>CHỨC NĂNG CỦA MÁY THU</vt:lpstr>
      <vt:lpstr>THÔNG SỐ CỦA MÁY THU</vt:lpstr>
      <vt:lpstr>CÁC ĐẶC TÍNH KỸ THUẬT CỦA MÁY THU</vt:lpstr>
      <vt:lpstr>CÁC ĐẶC TÍNH KỸ THUẬT CỦA MÁY THU</vt:lpstr>
      <vt:lpstr>CÁC ĐẶC TÍNH KỸ THUẬT CỦA MÁY THU</vt:lpstr>
      <vt:lpstr>CÁC ĐẶC TÍNH KỸ THUẬT CỦA MÁY THU</vt:lpstr>
      <vt:lpstr>CÁC ĐẶC TÍNH KỸ THUẬT CỦA MÁY THU</vt:lpstr>
      <vt:lpstr>CÁC ĐẶC TÍNH KỸ THUẬT CỦA MÁY THU</vt:lpstr>
      <vt:lpstr>CÁC ĐẶC TÍNH KỸ THUẬT CỦA MÁY THU</vt:lpstr>
      <vt:lpstr>CÁC ĐẶC TÍNH KỸ THUẬT CỦA MÁY THU</vt:lpstr>
      <vt:lpstr>CÁC ĐẶC TÍNH KỸ THUẬT CỦA MÁY THU</vt:lpstr>
      <vt:lpstr>CÁC ĐẶC TÍNH KỸ THUẬT CỦA MÁY THU</vt:lpstr>
      <vt:lpstr>CÁC ĐẶC TÍNH KỸ THUẬT CỦA MÁY THU</vt:lpstr>
      <vt:lpstr>CÁC ĐẶC TÍNH KỸ THUẬT CỦA MÁY THU</vt:lpstr>
      <vt:lpstr>CÂU HỎI ÔN TẬP</vt:lpstr>
      <vt:lpstr>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Giới thiệu hệ thống thông tin tàu P</dc:title>
  <dc:creator>Admin</dc:creator>
  <cp:lastModifiedBy>Admin</cp:lastModifiedBy>
  <cp:revision>165</cp:revision>
  <dcterms:created xsi:type="dcterms:W3CDTF">2006-08-16T00:00:00Z</dcterms:created>
  <dcterms:modified xsi:type="dcterms:W3CDTF">2016-02-04T01:15:34Z</dcterms:modified>
</cp:coreProperties>
</file>